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430" r:id="rId3"/>
    <p:sldId id="260" r:id="rId4"/>
    <p:sldId id="396" r:id="rId5"/>
    <p:sldId id="280" r:id="rId6"/>
    <p:sldId id="441" r:id="rId7"/>
    <p:sldId id="397" r:id="rId8"/>
    <p:sldId id="263" r:id="rId9"/>
    <p:sldId id="286" r:id="rId10"/>
    <p:sldId id="309" r:id="rId11"/>
    <p:sldId id="406" r:id="rId12"/>
    <p:sldId id="414" r:id="rId13"/>
    <p:sldId id="445" r:id="rId14"/>
    <p:sldId id="417" r:id="rId15"/>
    <p:sldId id="418" r:id="rId16"/>
    <p:sldId id="447" r:id="rId17"/>
    <p:sldId id="279" r:id="rId18"/>
    <p:sldId id="419" r:id="rId19"/>
    <p:sldId id="308" r:id="rId20"/>
    <p:sldId id="281" r:id="rId21"/>
    <p:sldId id="448" r:id="rId22"/>
    <p:sldId id="453" r:id="rId23"/>
    <p:sldId id="456" r:id="rId24"/>
    <p:sldId id="310" r:id="rId25"/>
    <p:sldId id="420" r:id="rId26"/>
    <p:sldId id="421" r:id="rId27"/>
    <p:sldId id="422" r:id="rId28"/>
    <p:sldId id="423" r:id="rId29"/>
    <p:sldId id="287" r:id="rId30"/>
    <p:sldId id="295" r:id="rId31"/>
    <p:sldId id="293" r:id="rId32"/>
    <p:sldId id="288" r:id="rId33"/>
    <p:sldId id="296" r:id="rId34"/>
    <p:sldId id="289" r:id="rId35"/>
    <p:sldId id="290" r:id="rId36"/>
    <p:sldId id="297" r:id="rId37"/>
    <p:sldId id="433" r:id="rId38"/>
    <p:sldId id="450" r:id="rId39"/>
    <p:sldId id="271" r:id="rId40"/>
    <p:sldId id="434" r:id="rId41"/>
    <p:sldId id="458" r:id="rId42"/>
    <p:sldId id="459" r:id="rId43"/>
    <p:sldId id="301" r:id="rId44"/>
    <p:sldId id="400" r:id="rId45"/>
    <p:sldId id="432" r:id="rId46"/>
    <p:sldId id="300" r:id="rId47"/>
    <p:sldId id="302" r:id="rId48"/>
    <p:sldId id="303" r:id="rId49"/>
    <p:sldId id="304" r:id="rId50"/>
    <p:sldId id="352" r:id="rId51"/>
    <p:sldId id="353" r:id="rId52"/>
    <p:sldId id="351" r:id="rId53"/>
    <p:sldId id="291" r:id="rId54"/>
    <p:sldId id="460" r:id="rId55"/>
    <p:sldId id="463" r:id="rId56"/>
    <p:sldId id="461" r:id="rId57"/>
    <p:sldId id="468" r:id="rId58"/>
    <p:sldId id="469" r:id="rId59"/>
    <p:sldId id="451" r:id="rId60"/>
    <p:sldId id="435" r:id="rId61"/>
    <p:sldId id="439" r:id="rId62"/>
    <p:sldId id="380" r:id="rId63"/>
    <p:sldId id="404" r:id="rId64"/>
    <p:sldId id="454" r:id="rId65"/>
    <p:sldId id="464" r:id="rId66"/>
    <p:sldId id="465" r:id="rId67"/>
    <p:sldId id="466" r:id="rId68"/>
    <p:sldId id="467" r:id="rId69"/>
    <p:sldId id="44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EFF577-E2DD-4D07-BDD0-DD2E4B8A1F76}">
          <p14:sldIdLst>
            <p14:sldId id="256"/>
            <p14:sldId id="430"/>
            <p14:sldId id="260"/>
            <p14:sldId id="396"/>
            <p14:sldId id="280"/>
            <p14:sldId id="441"/>
            <p14:sldId id="397"/>
            <p14:sldId id="263"/>
            <p14:sldId id="286"/>
            <p14:sldId id="309"/>
            <p14:sldId id="406"/>
            <p14:sldId id="414"/>
            <p14:sldId id="445"/>
            <p14:sldId id="417"/>
            <p14:sldId id="418"/>
            <p14:sldId id="447"/>
            <p14:sldId id="279"/>
            <p14:sldId id="419"/>
            <p14:sldId id="308"/>
            <p14:sldId id="281"/>
            <p14:sldId id="448"/>
            <p14:sldId id="453"/>
            <p14:sldId id="456"/>
            <p14:sldId id="310"/>
            <p14:sldId id="420"/>
            <p14:sldId id="421"/>
            <p14:sldId id="422"/>
            <p14:sldId id="423"/>
            <p14:sldId id="287"/>
            <p14:sldId id="295"/>
            <p14:sldId id="293"/>
            <p14:sldId id="288"/>
            <p14:sldId id="296"/>
            <p14:sldId id="289"/>
            <p14:sldId id="290"/>
            <p14:sldId id="297"/>
            <p14:sldId id="433"/>
            <p14:sldId id="450"/>
            <p14:sldId id="271"/>
            <p14:sldId id="434"/>
            <p14:sldId id="458"/>
            <p14:sldId id="459"/>
            <p14:sldId id="301"/>
            <p14:sldId id="400"/>
            <p14:sldId id="432"/>
            <p14:sldId id="300"/>
            <p14:sldId id="302"/>
            <p14:sldId id="303"/>
            <p14:sldId id="304"/>
            <p14:sldId id="352"/>
            <p14:sldId id="353"/>
            <p14:sldId id="351"/>
            <p14:sldId id="291"/>
            <p14:sldId id="460"/>
            <p14:sldId id="463"/>
            <p14:sldId id="461"/>
            <p14:sldId id="468"/>
            <p14:sldId id="469"/>
            <p14:sldId id="451"/>
            <p14:sldId id="435"/>
            <p14:sldId id="439"/>
            <p14:sldId id="380"/>
            <p14:sldId id="404"/>
            <p14:sldId id="454"/>
          </p14:sldIdLst>
        </p14:section>
        <p14:section name="Backup" id="{0E7CEE9E-7435-42F8-AF67-320EC514653B}">
          <p14:sldIdLst>
            <p14:sldId id="464"/>
            <p14:sldId id="465"/>
            <p14:sldId id="466"/>
            <p14:sldId id="467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B04B"/>
    <a:srgbClr val="FF6F61"/>
    <a:srgbClr val="000080"/>
    <a:srgbClr val="006A57"/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/>
    <p:restoredTop sz="94789"/>
  </p:normalViewPr>
  <p:slideViewPr>
    <p:cSldViewPr snapToGrid="0" snapToObjects="1">
      <p:cViewPr varScale="1">
        <p:scale>
          <a:sx n="81" d="100"/>
          <a:sy n="81" d="100"/>
        </p:scale>
        <p:origin x="208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282288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540A7D-0CC8-E64D-A3FC-52398990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3225-A1D7-004F-A407-ED04FA478352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C97298-CA1D-DE4F-B4A2-CBCA3CF3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06559A-168D-9E47-992F-15B731A2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8CB53AE-5997-3C41-A7E9-A764E437F54F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758CD7-F290-0C4E-9666-B71DFADF45EC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9AD93D-6D94-0949-AD3B-38BA208638A1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B65F1F0-7C08-9947-9BA0-566C9CF3C25F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022619" cy="50808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194693A-53DF-0D4D-BE21-9133FF30D139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3262A8-36E1-3B43-BEE8-D69C7FBFF04A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4D6F7C4-94EC-0849-BD6C-B600960768D6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3561" y="1132499"/>
            <a:ext cx="11084879" cy="5145837"/>
          </a:xfrm>
        </p:spPr>
        <p:txBody>
          <a:bodyPr/>
          <a:lstStyle>
            <a:lvl1pPr marL="91436" indent="-274316" algn="just"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1pPr>
            <a:lvl2pPr algn="just">
              <a:defRPr sz="24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2pPr>
            <a:lvl3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3pPr>
            <a:lvl4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4pPr>
            <a:lvl5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29DBD1-0F0E-C040-8CB5-C3BFA9DD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AA3E0-452E-8A4E-9AE8-A49E5BF1D118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D2E4AE-CECC-B045-B93C-A5653EA6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A389FF3-B6C0-AE4B-A927-5045E672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7B015D0-62FE-AD45-B27A-DA4A0586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EC1BF-EEC6-7347-A027-B5A89C0A7E1E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8593DC-7B55-0A4B-B5AB-4260116C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9CC0D0-593D-1E43-BE77-A7C09EE4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5BDBB9-E8CD-4E43-A9F4-B7C985A0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67973-D259-EE41-AEF1-24DC492DE46B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BDCFCB-804D-3745-A703-209B47FA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9631AB-4862-E543-A7C0-DF6F7214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0EA9-5BFC-8B44-A756-BE563CCA5046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0709F-946E-3447-8A9E-2AE8D7422DC2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63F91-FDE6-7C49-B6D3-B64D52428F70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E194-4146-F145-A7FE-9654EECC2A66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A33A8-ADE5-8242-B7A8-0D1BCA19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D84706E-E010-7F42-AD00-B1475187A5B5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67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16DF0A-31D2-E54C-BED5-32BD8E11F37D}" type="datetime1">
              <a:rPr lang="en-US" smtClean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71" r:id="rId8"/>
    <p:sldLayoutId id="2147483651" r:id="rId9"/>
    <p:sldLayoutId id="2147483668" r:id="rId10"/>
    <p:sldLayoutId id="2147483665" r:id="rId11"/>
    <p:sldLayoutId id="2147483669" r:id="rId12"/>
    <p:sldLayoutId id="2147483655" r:id="rId13"/>
    <p:sldLayoutId id="2147483662" r:id="rId14"/>
    <p:sldLayoutId id="2147483663" r:id="rId15"/>
    <p:sldLayoutId id="2147483670" r:id="rId16"/>
    <p:sldLayoutId id="214748367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://www.github.com/sstsimulator/sst-external-element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tsimulator/sst-tutorials/tree/master/iiswc2019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BuildAndInstall9dot0dot0SeriesDetailedBuildInstructions/" TargetMode="External"/><Relationship Id="rId3" Type="http://schemas.openxmlformats.org/officeDocument/2006/relationships/hyperlink" Target="https://github.com/sstsimulator" TargetMode="External"/><Relationship Id="rId7" Type="http://schemas.openxmlformats.org/officeDocument/2006/relationships/hyperlink" Target="http://sst-simulator.org/SSTPages/SSTBuildAndInstall9dot0dot0SeriesQuickStart/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st-simulator.org/SSTPages/SSTTopDocDeveloperInfo/" TargetMode="External"/><Relationship Id="rId5" Type="http://schemas.openxmlformats.org/officeDocument/2006/relationships/hyperlink" Target="http://sst-simulator.org/SSTDoxygen/9.0.0_docs/html/" TargetMode="External"/><Relationship Id="rId4" Type="http://schemas.openxmlformats.org/officeDocument/2006/relationships/hyperlink" Target="http://sst-simulator.org/SSTPages/SSTUserPythonFileFormat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freeimageslive.co.uk/free_stock_image/colorful-bricks-jp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687681" y="1228439"/>
            <a:ext cx="6779919" cy="1690255"/>
          </a:xfrm>
        </p:spPr>
        <p:txBody>
          <a:bodyPr/>
          <a:lstStyle/>
          <a:p>
            <a:r>
              <a:rPr lang="en-US" dirty="0"/>
              <a:t>The Structural Simulation Toolkit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SST and GPGPU-Sim Teams (Sandia, Purdue)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0" y="6459538"/>
            <a:ext cx="4191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DD1070-4222-2447-8EA5-5885701B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IISWC 2019 Tutorial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77F28A-B459-2E43-B588-789BB80FB03C}"/>
              </a:ext>
            </a:extLst>
          </p:cNvPr>
          <p:cNvSpPr/>
          <p:nvPr/>
        </p:nvSpPr>
        <p:spPr>
          <a:xfrm>
            <a:off x="10162905" y="33086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SAND2019-13495 C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4BD9-44C3-7F4D-B207-8B6488D49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Installing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http://www.sst-simulator.org</a:t>
            </a:r>
            <a:endParaRPr lang="en-US" dirty="0"/>
          </a:p>
          <a:p>
            <a:pPr lvl="1"/>
            <a:r>
              <a:rPr lang="en-US" dirty="0"/>
              <a:t>Current release source download</a:t>
            </a:r>
          </a:p>
          <a:p>
            <a:pPr lvl="1"/>
            <a:r>
              <a:rPr lang="en-US" dirty="0"/>
              <a:t>Detailed build instructions including dependencies for Linux &amp; Mac</a:t>
            </a:r>
          </a:p>
          <a:p>
            <a:pPr lvl="1"/>
            <a:r>
              <a:rPr lang="en-US" dirty="0"/>
              <a:t>Archived tutorial materials</a:t>
            </a:r>
          </a:p>
          <a:p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pPr lvl="1"/>
            <a:r>
              <a:rPr lang="en-US" dirty="0"/>
              <a:t>Source code checkout</a:t>
            </a:r>
          </a:p>
          <a:p>
            <a:pPr lvl="1"/>
            <a:r>
              <a:rPr lang="en-US" dirty="0"/>
              <a:t>Master branch – has passed testing</a:t>
            </a:r>
          </a:p>
          <a:p>
            <a:pPr lvl="1"/>
            <a:r>
              <a:rPr lang="en-US" dirty="0"/>
              <a:t>Devel branch – has passed </a:t>
            </a:r>
            <a:r>
              <a:rPr lang="en-US" i="1" dirty="0"/>
              <a:t>basic</a:t>
            </a:r>
            <a:r>
              <a:rPr lang="en-US" dirty="0"/>
              <a:t>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E867B-5E0E-4F4E-B561-A29A3E4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02"/>
          <a:stretch/>
        </p:blipFill>
        <p:spPr>
          <a:xfrm>
            <a:off x="873048" y="4879741"/>
            <a:ext cx="9248172" cy="242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816A4-FCF7-0541-940E-A66E723E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4329"/>
          <a:stretch/>
        </p:blipFill>
        <p:spPr>
          <a:xfrm>
            <a:off x="6502400" y="3564951"/>
            <a:ext cx="6380640" cy="3448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18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166505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EB274-5FF2-0F4E-898E-78983414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A58CEF-5BB6-164F-81D3-A135899469D2}"/>
              </a:ext>
            </a:extLst>
          </p:cNvPr>
          <p:cNvSpPr/>
          <p:nvPr/>
        </p:nvSpPr>
        <p:spPr>
          <a:xfrm>
            <a:off x="3367120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Load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3FEB3FB-1916-F44B-8875-7FDCFD45B2B5}"/>
              </a:ext>
            </a:extLst>
          </p:cNvPr>
          <p:cNvSpPr/>
          <p:nvPr/>
        </p:nvSpPr>
        <p:spPr>
          <a:xfrm>
            <a:off x="5109313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8587187" y="4472182"/>
            <a:ext cx="36048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</p:spTree>
    <p:extLst>
      <p:ext uri="{BB962C8B-B14F-4D97-AF65-F5344CB8AC3E}">
        <p14:creationId xmlns:p14="http://schemas.microsoft.com/office/powerpoint/2010/main" val="514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1429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-0.1429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2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sst-elements/src 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E870E-42D7-1741-9057-9F1B874ED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33" y="4924307"/>
            <a:ext cx="2116667" cy="19026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with SST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B6F97-8931-9C41-9A74-F71B4D616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https://github.com/sstsimulator/sst-tutorials/tree/master/iiswc2019</a:t>
            </a:r>
            <a:endParaRPr lang="en-US" dirty="0"/>
          </a:p>
          <a:p>
            <a:pPr lvl="1"/>
            <a:r>
              <a:rPr lang="en-US" dirty="0"/>
              <a:t>(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sstsimulator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iiswc2019 )</a:t>
            </a:r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</a:t>
            </a:r>
            <a:r>
              <a:rPr lang="en-US" dirty="0" err="1"/>
              <a:t>SubComponents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(SubComponent)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1401246" y="4619003"/>
            <a:ext cx="1608654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5111760" y="4619003"/>
            <a:ext cx="1608654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822273" y="4619003"/>
            <a:ext cx="1608654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MemCtrl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009900" y="4847603"/>
            <a:ext cx="2101860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>
            <a:off x="6720414" y="4847603"/>
            <a:ext cx="2101859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11A40E-3128-0747-9D9D-14D81C842080}"/>
              </a:ext>
            </a:extLst>
          </p:cNvPr>
          <p:cNvSpPr txBox="1"/>
          <p:nvPr/>
        </p:nvSpPr>
        <p:spPr>
          <a:xfrm>
            <a:off x="5111760" y="5137527"/>
            <a:ext cx="2928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2KB, 4-way set associative</a:t>
            </a:r>
          </a:p>
          <a:p>
            <a:r>
              <a:rPr lang="en-US" sz="1600" dirty="0"/>
              <a:t>2.4GHz, 2 cycle access</a:t>
            </a:r>
          </a:p>
          <a:p>
            <a:r>
              <a:rPr lang="en-US" sz="1600" dirty="0"/>
              <a:t>64B cache lines</a:t>
            </a:r>
          </a:p>
          <a:p>
            <a:r>
              <a:rPr lang="en-US" sz="1600" dirty="0"/>
              <a:t>LRU replacement</a:t>
            </a:r>
            <a:br>
              <a:rPr lang="en-US" sz="1600" dirty="0"/>
            </a:br>
            <a:r>
              <a:rPr lang="en-US" sz="1600" dirty="0"/>
              <a:t>MESI coherence protocol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583F23-5F74-2845-90B5-048FA60C510E}"/>
              </a:ext>
            </a:extLst>
          </p:cNvPr>
          <p:cNvSpPr txBox="1"/>
          <p:nvPr/>
        </p:nvSpPr>
        <p:spPr>
          <a:xfrm>
            <a:off x="1401246" y="5137527"/>
            <a:ext cx="3637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2.4GHz, issue 2 accesses/cycle</a:t>
            </a:r>
          </a:p>
          <a:p>
            <a:r>
              <a:rPr lang="en-US" sz="1600" dirty="0"/>
              <a:t>Stream triad generator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Three 1K element arrays A,B,C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Compute C[i] = A[i] + 2*B[i]</a:t>
            </a:r>
          </a:p>
          <a:p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2K reads &amp; 1K writes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837D6-F334-FD4F-ACE7-819D561900E3}"/>
              </a:ext>
            </a:extLst>
          </p:cNvPr>
          <p:cNvSpPr txBox="1"/>
          <p:nvPr/>
        </p:nvSpPr>
        <p:spPr>
          <a:xfrm>
            <a:off x="8814290" y="5137527"/>
            <a:ext cx="292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50ns constant access latency</a:t>
            </a:r>
          </a:p>
          <a:p>
            <a:r>
              <a:rPr lang="en-US" sz="1600" dirty="0"/>
              <a:t>1GB capacity</a:t>
            </a:r>
          </a:p>
          <a:p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08042" y="4553159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10060507" y="4504704"/>
            <a:ext cx="1155711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866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any global simulation parameters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End simulation at 100ms if it hasn’t ended already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are also available as command line arguments to SST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1D80B-2953-0C47-8CAE-40553D3DE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489822"/>
              </p:ext>
            </p:extLst>
          </p:nvPr>
        </p:nvGraphicFramePr>
        <p:xfrm>
          <a:off x="720648" y="3608552"/>
          <a:ext cx="10295468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41085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154383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 of simulation. Default is picoseconds which enables 2/3 of a year.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9065834" y="1914305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D35E-FF54-AB46-92C6-74180DD0D1F2}"/>
              </a:ext>
            </a:extLst>
          </p:cNvPr>
          <p:cNvSpPr txBox="1"/>
          <p:nvPr/>
        </p:nvSpPr>
        <p:spPr>
          <a:xfrm>
            <a:off x="881785" y="1449484"/>
            <a:ext cx="7661072" cy="46166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nsolas"/>
                <a:cs typeface="Consolas"/>
              </a:rPr>
              <a:t>sst.setProgramOption</a:t>
            </a:r>
            <a:r>
              <a:rPr lang="en-US" sz="2400" dirty="0">
                <a:latin typeface="Consolas"/>
                <a:cs typeface="Consolas"/>
              </a:rPr>
              <a:t>(“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stopAtCycle</a:t>
            </a:r>
            <a:r>
              <a:rPr lang="en-US" sz="2400" dirty="0">
                <a:latin typeface="Consolas"/>
                <a:cs typeface="Consolas"/>
              </a:rPr>
              <a:t>”, “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100ms</a:t>
            </a:r>
            <a:r>
              <a:rPr lang="en-US" sz="2400" dirty="0">
                <a:latin typeface="Consolas"/>
                <a:cs typeface="Consolas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94442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Declare components and links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018520" cy="5084064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b="1" dirty="0">
              <a:solidFill>
                <a:schemeClr val="accent2"/>
              </a:solidFill>
              <a:cs typeface="Consolas"/>
            </a:endParaRPr>
          </a:p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  <a:p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3907B-173D-AA47-A8C2-3981202F92A7}"/>
              </a:ext>
            </a:extLst>
          </p:cNvPr>
          <p:cNvSpPr txBox="1"/>
          <p:nvPr/>
        </p:nvSpPr>
        <p:spPr>
          <a:xfrm>
            <a:off x="920691" y="1461531"/>
            <a:ext cx="8930650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miranda.BaseCPU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cache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L1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memctrl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memHierarchy.MemController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913633" y="3831551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core_to_cache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link1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(”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cache_to_memory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909367" y="2684171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848726" y="2367870"/>
            <a:ext cx="135908" cy="316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376395" y="2681199"/>
            <a:ext cx="3190931" cy="348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</a:t>
            </a:r>
            <a:r>
              <a:rPr lang="en-US" dirty="0" err="1"/>
              <a:t>library.type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</p:cNvCxnSpPr>
          <p:nvPr/>
        </p:nvCxnSpPr>
        <p:spPr>
          <a:xfrm flipV="1">
            <a:off x="7388590" y="2431274"/>
            <a:ext cx="227399" cy="249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57BF40-9E9B-F54F-8C5B-9EEF9E64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3474590" y="4785407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</p:cNvCxnSpPr>
          <p:nvPr/>
        </p:nvCxnSpPr>
        <p:spPr>
          <a:xfrm flipH="1" flipV="1">
            <a:off x="4425058" y="4504703"/>
            <a:ext cx="124798" cy="280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8049067" y="4251576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113E95-2335-4345-B459-9F73BB412E0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53084F-42B5-2847-B0E6-6C17A02C94DC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616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6" grpId="0" animBg="1"/>
      <p:bldP spid="25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components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“parameter” : “value”,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/>
              <a:t>slotname</a:t>
            </a:r>
            <a:r>
              <a:rPr lang="en-US" dirty="0"/>
              <a:t>”, “type”)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879767" y="1604312"/>
            <a:ext cx="5545108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sz="2000" dirty="0">
                <a:latin typeface="Consolas"/>
                <a:cs typeface="Consolas"/>
              </a:rPr>
              <a:t>({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clock</a:t>
            </a:r>
            <a:r>
              <a:rPr lang="en-US" sz="2000" dirty="0">
                <a:latin typeface="Consolas"/>
                <a:cs typeface="Consolas"/>
              </a:rPr>
              <a:t>” :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2.4GHz</a:t>
            </a:r>
            <a:r>
              <a:rPr lang="en-US" sz="2000" dirty="0">
                <a:latin typeface="Consolas"/>
                <a:cs typeface="Consolas"/>
              </a:rPr>
              <a:t>” 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57BF40-9E9B-F54F-8C5B-9EEF9E64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AED7BA-BA50-8B40-997E-4759274E351F}"/>
              </a:ext>
            </a:extLst>
          </p:cNvPr>
          <p:cNvSpPr txBox="1"/>
          <p:nvPr/>
        </p:nvSpPr>
        <p:spPr>
          <a:xfrm>
            <a:off x="202447" y="3425250"/>
            <a:ext cx="10200228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gen = </a:t>
            </a:r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memory = </a:t>
            </a:r>
            <a:r>
              <a:rPr lang="en-US" sz="2000" dirty="0" err="1">
                <a:latin typeface="Consolas"/>
                <a:cs typeface="Consolas"/>
              </a:rPr>
              <a:t>mctrl.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backend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memHierarchy.simpleMem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E46F-66F2-B144-A071-E525DB0FD17D}"/>
              </a:ext>
            </a:extLst>
          </p:cNvPr>
          <p:cNvSpPr txBox="1"/>
          <p:nvPr/>
        </p:nvSpPr>
        <p:spPr>
          <a:xfrm>
            <a:off x="8049067" y="4650969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B1636-CBC4-6943-9540-2DBA16A5D82F}"/>
              </a:ext>
            </a:extLst>
          </p:cNvPr>
          <p:cNvSpPr txBox="1"/>
          <p:nvPr/>
        </p:nvSpPr>
        <p:spPr>
          <a:xfrm>
            <a:off x="913633" y="4415191"/>
            <a:ext cx="675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0080"/>
                </a:solidFill>
              </a:rPr>
              <a:t>How do I know what the options are? </a:t>
            </a:r>
            <a:br>
              <a:rPr lang="en-US" sz="2400" i="1" dirty="0">
                <a:solidFill>
                  <a:srgbClr val="000080"/>
                </a:solidFill>
              </a:rPr>
            </a:br>
            <a:r>
              <a:rPr lang="en-US" sz="2400" i="1" dirty="0">
                <a:solidFill>
                  <a:srgbClr val="000080"/>
                </a:solidFill>
              </a:rPr>
              <a:t>Or even what elements I can pick from?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6" y="4421767"/>
            <a:ext cx="959602" cy="181699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4ADE32-94C6-7C4D-83FD-8FBACAB2A13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3FFCD9-225F-A54C-8F98-05658C0241E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165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0930C-C9F4-B04B-8AD9-59AA76739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sst-info: utility to query element libraries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271" y="1568315"/>
            <a:ext cx="11081995" cy="447814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sst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-info </a:t>
            </a:r>
            <a:r>
              <a:rPr lang="en-US" sz="1500" dirty="0" err="1">
                <a:solidFill>
                  <a:srgbClr val="006A57"/>
                </a:solidFill>
                <a:latin typeface="Consolas"/>
                <a:cs typeface="Consolas"/>
              </a:rPr>
              <a:t>miranda.BaseCPU</a:t>
            </a:r>
            <a:endParaRPr lang="en-US" sz="1500" dirty="0">
              <a:solidFill>
                <a:srgbClr val="006A57"/>
              </a:solidFill>
              <a:latin typeface="Consolas"/>
              <a:cs typeface="Consolas"/>
            </a:endParaRPr>
          </a:p>
          <a:p>
            <a:r>
              <a:rPr lang="en-US" sz="1500" dirty="0">
                <a:latin typeface="Consolas"/>
                <a:cs typeface="Consolas"/>
              </a:rPr>
              <a:t>PROCESSED 1 .so (SST ELEMENT) FILES FOUND IN DIRECTORY(s) /home/sst/build/</a:t>
            </a:r>
            <a:r>
              <a:rPr lang="en-US" sz="1500" dirty="0" err="1">
                <a:latin typeface="Consolas"/>
                <a:cs typeface="Consolas"/>
              </a:rPr>
              <a:t>sst</a:t>
            </a:r>
            <a:r>
              <a:rPr lang="en-US" sz="1500" dirty="0">
                <a:latin typeface="Consolas"/>
                <a:cs typeface="Consolas"/>
              </a:rPr>
              <a:t>-elements/lib/…</a:t>
            </a:r>
          </a:p>
          <a:p>
            <a:r>
              <a:rPr lang="en-US" sz="1500" dirty="0">
                <a:latin typeface="Consolas"/>
                <a:cs typeface="Consolas"/>
              </a:rPr>
              <a:t>Filtering output on Element = “</a:t>
            </a:r>
            <a:r>
              <a:rPr lang="en-US" sz="1500" dirty="0" err="1">
                <a:latin typeface="Consolas"/>
                <a:cs typeface="Consolas"/>
              </a:rPr>
              <a:t>miranda.BaseCPU</a:t>
            </a:r>
            <a:r>
              <a:rPr lang="en-US" sz="1500" dirty="0">
                <a:latin typeface="Consolas"/>
                <a:cs typeface="Consolas"/>
              </a:rPr>
              <a:t>”</a:t>
            </a:r>
          </a:p>
          <a:p>
            <a:r>
              <a:rPr lang="en-US" sz="1500" dirty="0">
                <a:latin typeface="Consolas"/>
                <a:cs typeface="Consolas"/>
              </a:rPr>
              <a:t>================================================================================</a:t>
            </a:r>
          </a:p>
          <a:p>
            <a:r>
              <a:rPr lang="en-US" sz="1500" dirty="0">
                <a:latin typeface="Consolas"/>
                <a:cs typeface="Consolas"/>
              </a:rPr>
              <a:t>ELEMENT 0 = </a:t>
            </a:r>
            <a:r>
              <a:rPr lang="en-US" sz="1500" dirty="0" err="1">
                <a:latin typeface="Consolas"/>
                <a:cs typeface="Consolas"/>
              </a:rPr>
              <a:t>miranda</a:t>
            </a:r>
            <a:r>
              <a:rPr lang="en-US" sz="1500" dirty="0">
                <a:latin typeface="Consolas"/>
                <a:cs typeface="Consolas"/>
              </a:rPr>
              <a:t> ()</a:t>
            </a:r>
          </a:p>
          <a:p>
            <a:r>
              <a:rPr lang="en-US" sz="1500" dirty="0">
                <a:latin typeface="Consolas"/>
                <a:cs typeface="Consolas"/>
              </a:rPr>
              <a:t>Num Components = 1</a:t>
            </a:r>
          </a:p>
          <a:p>
            <a:r>
              <a:rPr lang="en-US" sz="1500" dirty="0">
                <a:latin typeface="Consolas"/>
                <a:cs typeface="Consolas"/>
              </a:rPr>
              <a:t>  Component 0: </a:t>
            </a:r>
            <a:r>
              <a:rPr lang="en-US" sz="1500" dirty="0" err="1">
                <a:latin typeface="Consolas"/>
                <a:cs typeface="Consolas"/>
              </a:rPr>
              <a:t>BaseCPU</a:t>
            </a:r>
            <a:endParaRPr lang="en-US" sz="1500" dirty="0">
              <a:latin typeface="Consolas"/>
              <a:cs typeface="Consolas"/>
            </a:endParaRPr>
          </a:p>
          <a:p>
            <a:r>
              <a:rPr lang="en-US" sz="1500" dirty="0">
                <a:latin typeface="Consolas"/>
                <a:cs typeface="Consolas"/>
              </a:rPr>
              <a:t>  CATEGORY: PROCESSOR COMPONENT</a:t>
            </a:r>
          </a:p>
          <a:p>
            <a:r>
              <a:rPr lang="en-US" sz="1500" dirty="0">
                <a:latin typeface="Consolas"/>
                <a:cs typeface="Consolas"/>
              </a:rPr>
              <a:t>    NUM STATISTICS = 17</a:t>
            </a:r>
          </a:p>
          <a:p>
            <a:r>
              <a:rPr lang="en-US" sz="1500" dirty="0">
                <a:latin typeface="Consolas"/>
                <a:cs typeface="Consolas"/>
              </a:rPr>
              <a:t>	  …</a:t>
            </a:r>
          </a:p>
          <a:p>
            <a:r>
              <a:rPr lang="en-US" sz="1500" dirty="0">
                <a:latin typeface="Consolas"/>
                <a:cs typeface="Consolas"/>
              </a:rPr>
              <a:t>    NUM PORTS = 2</a:t>
            </a:r>
          </a:p>
          <a:p>
            <a:r>
              <a:rPr lang="en-US" sz="1500" dirty="0">
                <a:latin typeface="Consolas"/>
                <a:cs typeface="Consolas"/>
              </a:rPr>
              <a:t>      PORT 0 = </a:t>
            </a:r>
            <a:r>
              <a:rPr lang="en-US" sz="1500" dirty="0" err="1">
                <a:latin typeface="Consolas"/>
                <a:cs typeface="Consolas"/>
              </a:rPr>
              <a:t>cache_link</a:t>
            </a:r>
            <a:r>
              <a:rPr lang="en-US" sz="1500" dirty="0">
                <a:latin typeface="Consolas"/>
                <a:cs typeface="Consolas"/>
              </a:rPr>
              <a:t> (Link to Memory Controller)</a:t>
            </a:r>
          </a:p>
          <a:p>
            <a:r>
              <a:rPr lang="en-US" sz="1500" dirty="0">
                <a:latin typeface="Consolas"/>
                <a:cs typeface="Consolas"/>
              </a:rPr>
              <a:t>	  …</a:t>
            </a:r>
          </a:p>
          <a:p>
            <a:r>
              <a:rPr lang="en-US" sz="1500" dirty="0">
                <a:latin typeface="Consolas"/>
                <a:cs typeface="Consolas"/>
              </a:rPr>
              <a:t>	NUM SUBCOMPONENT SLOTS = 2</a:t>
            </a:r>
          </a:p>
          <a:p>
            <a:r>
              <a:rPr lang="en-US" sz="1500" dirty="0">
                <a:latin typeface="Consolas"/>
                <a:cs typeface="Consolas"/>
              </a:rPr>
              <a:t>      SUB COMPONENT SLOT 0 = generator (What address generator to load) [SST::Miranda::</a:t>
            </a:r>
            <a:r>
              <a:rPr lang="en-US" sz="1500" dirty="0" err="1">
                <a:latin typeface="Consolas"/>
                <a:cs typeface="Consolas"/>
              </a:rPr>
              <a:t>RequestGenerator</a:t>
            </a:r>
            <a:r>
              <a:rPr lang="en-US" sz="1500" dirty="0">
                <a:latin typeface="Consolas"/>
                <a:cs typeface="Consolas"/>
              </a:rPr>
              <a:t>]</a:t>
            </a:r>
          </a:p>
          <a:p>
            <a:r>
              <a:rPr lang="en-US" sz="1500" dirty="0">
                <a:latin typeface="Consolas"/>
                <a:cs typeface="Consolas"/>
              </a:rPr>
              <a:t>      …	</a:t>
            </a:r>
          </a:p>
          <a:p>
            <a:r>
              <a:rPr lang="en-US" sz="1500" dirty="0">
                <a:latin typeface="Consolas"/>
                <a:cs typeface="Consolas"/>
              </a:rPr>
              <a:t>    NUM PARAMETERS = 12</a:t>
            </a:r>
          </a:p>
          <a:p>
            <a:r>
              <a:rPr lang="en-US" sz="1500" dirty="0">
                <a:latin typeface="Consolas"/>
                <a:cs typeface="Consolas"/>
              </a:rPr>
              <a:t>      PARAMETER 0 = clock (Clock for the base CPU) [2GHz]    </a:t>
            </a:r>
          </a:p>
          <a:p>
            <a:r>
              <a:rPr lang="en-US" sz="1500" dirty="0">
                <a:latin typeface="Consolas"/>
                <a:cs typeface="Consolas"/>
              </a:rPr>
              <a:t>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1656" y="1366638"/>
            <a:ext cx="5371978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Optionally filter for a specific library and/or component</a:t>
            </a:r>
          </a:p>
        </p:txBody>
      </p: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3606300" y="1535915"/>
            <a:ext cx="1115356" cy="169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56330" y="5978853"/>
            <a:ext cx="11768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Parameter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65921" y="5881597"/>
            <a:ext cx="1083733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4048" y="5647662"/>
            <a:ext cx="165946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“REQUIRED” or default value</a:t>
            </a:r>
          </a:p>
        </p:txBody>
      </p:sp>
      <p:cxnSp>
        <p:nvCxnSpPr>
          <p:cNvPr id="27" name="Straight Arrow Connector 26"/>
          <p:cNvCxnSpPr>
            <a:cxnSpLocks/>
            <a:stCxn id="12" idx="1"/>
          </p:cNvCxnSpPr>
          <p:nvPr/>
        </p:nvCxnSpPr>
        <p:spPr>
          <a:xfrm flipH="1" flipV="1">
            <a:off x="6685808" y="5752104"/>
            <a:ext cx="258240" cy="18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06935" y="3631816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Port name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49654" y="3559371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cxnSp>
        <p:nvCxnSpPr>
          <p:cNvPr id="42" name="Straight Arrow Connector 41"/>
          <p:cNvCxnSpPr>
            <a:cxnSpLocks/>
            <a:stCxn id="35" idx="1"/>
          </p:cNvCxnSpPr>
          <p:nvPr/>
        </p:nvCxnSpPr>
        <p:spPr>
          <a:xfrm flipH="1">
            <a:off x="2768254" y="3801093"/>
            <a:ext cx="338681" cy="3484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36" idx="1"/>
          </p:cNvCxnSpPr>
          <p:nvPr/>
        </p:nvCxnSpPr>
        <p:spPr>
          <a:xfrm flipH="1">
            <a:off x="5086114" y="3728648"/>
            <a:ext cx="563540" cy="416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stCxn id="10" idx="0"/>
          </p:cNvCxnSpPr>
          <p:nvPr/>
        </p:nvCxnSpPr>
        <p:spPr>
          <a:xfrm flipV="1">
            <a:off x="3044762" y="5793856"/>
            <a:ext cx="14098" cy="184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  <a:stCxn id="11" idx="1"/>
          </p:cNvCxnSpPr>
          <p:nvPr/>
        </p:nvCxnSpPr>
        <p:spPr>
          <a:xfrm flipH="1" flipV="1">
            <a:off x="4251263" y="5793856"/>
            <a:ext cx="314658" cy="2570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7A45A0-C87B-E647-809A-2F274229BF8B}"/>
              </a:ext>
            </a:extLst>
          </p:cNvPr>
          <p:cNvSpPr txBox="1"/>
          <p:nvPr/>
        </p:nvSpPr>
        <p:spPr>
          <a:xfrm>
            <a:off x="4468048" y="5096710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Slot 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EDCE1A-6546-374E-A8FB-3AB215BB178B}"/>
              </a:ext>
            </a:extLst>
          </p:cNvPr>
          <p:cNvSpPr txBox="1"/>
          <p:nvPr/>
        </p:nvSpPr>
        <p:spPr>
          <a:xfrm>
            <a:off x="6346402" y="4402279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3EBA5C-E766-4D45-B383-EBCCD369CA13}"/>
              </a:ext>
            </a:extLst>
          </p:cNvPr>
          <p:cNvSpPr txBox="1"/>
          <p:nvPr/>
        </p:nvSpPr>
        <p:spPr>
          <a:xfrm>
            <a:off x="8892568" y="4233002"/>
            <a:ext cx="1948461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SubComponent API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0B7079-B6B6-CA43-84D2-2FCD4896944E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4142593" y="5044148"/>
            <a:ext cx="325455" cy="221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F005D4-6365-BA44-AD5E-8F8C1530F9AB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649654" y="4571556"/>
            <a:ext cx="696748" cy="233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A5BD3D-EAED-A24D-8F7B-678D27288C00}"/>
              </a:ext>
            </a:extLst>
          </p:cNvPr>
          <p:cNvCxnSpPr>
            <a:cxnSpLocks/>
          </p:cNvCxnSpPr>
          <p:nvPr/>
        </p:nvCxnSpPr>
        <p:spPr>
          <a:xfrm>
            <a:off x="9856704" y="4588728"/>
            <a:ext cx="0" cy="216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35" grpId="0" animBg="1"/>
      <p:bldP spid="36" grpId="0" animBg="1"/>
      <p:bldP spid="41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Connecting the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Declared links and components a couple slides ago…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47DC-AD72-724D-87DF-113788E0A6CB}"/>
              </a:ext>
            </a:extLst>
          </p:cNvPr>
          <p:cNvSpPr txBox="1"/>
          <p:nvPr/>
        </p:nvSpPr>
        <p:spPr>
          <a:xfrm>
            <a:off x="920691" y="1472039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sst.Link(“core_to_cache”)</a:t>
            </a:r>
          </a:p>
          <a:p>
            <a:r>
              <a:rPr lang="en-US" sz="2000" dirty="0">
                <a:latin typeface="Consolas"/>
                <a:cs typeface="Consolas"/>
              </a:rPr>
              <a:t>link1 = sst.Link(“cache_to_memory”)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647CE-1B66-DB4E-A532-ADFE789CDBCF}"/>
              </a:ext>
            </a:extLst>
          </p:cNvPr>
          <p:cNvSpPr txBox="1"/>
          <p:nvPr/>
        </p:nvSpPr>
        <p:spPr>
          <a:xfrm>
            <a:off x="920691" y="3411926"/>
            <a:ext cx="5865708" cy="224676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(core,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high_network_0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</a:t>
            </a:r>
            <a:r>
              <a:rPr lang="en-US" sz="2000" dirty="0">
                <a:latin typeface="Consolas"/>
                <a:cs typeface="Consolas"/>
              </a:rPr>
              <a:t>)</a:t>
            </a:r>
          </a:p>
          <a:p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link1.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low_network_0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</a:t>
            </a:r>
            <a:r>
              <a:rPr lang="en-US" sz="2000" dirty="0" err="1">
                <a:solidFill>
                  <a:schemeClr val="tx1"/>
                </a:solidFill>
                <a:latin typeface="Consolas"/>
                <a:cs typeface="Consolas"/>
              </a:rPr>
              <a:t>mctrl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direct_link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6986442" y="3653787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6222839" y="4443424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69528" y="3859931"/>
            <a:ext cx="1416914" cy="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5569528" y="4335264"/>
            <a:ext cx="667167" cy="314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A2DA6-A468-5043-9F9B-8A08C96F0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FA67C-0F5B-9E41-B959-6ACF3B33A7B8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D7EF30E-3C5A-5F45-B22D-FE91FD6FA626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97D872-A409-1F40-9EBF-24E1A466D6C1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69B1ADC-6B24-B840-B785-82FF549C12A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99AC3D-DAFD-A14B-908D-A0F1E49A8724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2E82F6-4377-A944-BA88-4AA1BB6871B5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ABABC3-062B-C74C-BB54-BDFF873696B7}"/>
              </a:ext>
            </a:extLst>
          </p:cNvPr>
          <p:cNvSpPr txBox="1"/>
          <p:nvPr/>
        </p:nvSpPr>
        <p:spPr>
          <a:xfrm>
            <a:off x="6473757" y="1472039"/>
            <a:ext cx="1454244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…</a:t>
            </a:r>
          </a:p>
          <a:p>
            <a:r>
              <a:rPr lang="en-US" sz="2000" dirty="0">
                <a:latin typeface="Consolas"/>
                <a:cs typeface="Consolas"/>
              </a:rPr>
              <a:t>cache = …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…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423B5-BAF9-F04A-8397-2FFCC3C5783B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3F8D5F-C301-F54F-A698-BB0D271BB98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2809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850378"/>
              </p:ext>
            </p:extLst>
          </p:nvPr>
        </p:nvGraphicFramePr>
        <p:xfrm>
          <a:off x="720648" y="2260056"/>
          <a:ext cx="10917792" cy="401828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&lt;zoltan | self | simple | rrobin | linear | lib.partitioner.name&gt;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0AEEF-C90C-AA4C-AE26-2895642AD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9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022619" cy="56056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1: Introduction to SST				</a:t>
            </a:r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8:45 - 10:15</a:t>
            </a:r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384030" lvl="2" indent="0">
              <a:buNone/>
            </a:pPr>
            <a:r>
              <a:rPr lang="en-US" i="1" dirty="0"/>
              <a:t>Demos: Running a simple simulation; Enabling statistics; Running in parallel</a:t>
            </a:r>
          </a:p>
          <a:p>
            <a:pPr marL="201159" lvl="1" indent="0">
              <a:buNone/>
            </a:pPr>
            <a:r>
              <a:rPr lang="en-US" dirty="0"/>
              <a:t>SST Element Libraries: A tour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10:15 - 10:45</a:t>
            </a:r>
            <a:endParaRPr lang="en-US" dirty="0"/>
          </a:p>
          <a:p>
            <a:pPr marL="201159" lvl="1" indent="0">
              <a:buNone/>
            </a:pPr>
            <a:r>
              <a:rPr lang="en-US" dirty="0"/>
              <a:t>SST Element Libraries: A tour</a:t>
            </a:r>
          </a:p>
          <a:p>
            <a:pPr marL="201159" lvl="1" indent="0">
              <a:buNone/>
            </a:pPr>
            <a:r>
              <a:rPr lang="en-US" sz="2000" i="1" dirty="0"/>
              <a:t>  Demos: L2 Cache; Backing store; Adding processors; Adding Memory; Node modeling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Lunch								</a:t>
            </a:r>
            <a:r>
              <a:rPr lang="en-US" i="1" dirty="0"/>
              <a:t>12:00 - 1:30</a:t>
            </a:r>
          </a:p>
          <a:p>
            <a:pPr marL="0" indent="0">
              <a:buNone/>
            </a:pPr>
            <a:r>
              <a:rPr lang="en-US" dirty="0"/>
              <a:t>Part 2: GPGPU-Sim						</a:t>
            </a:r>
            <a:r>
              <a:rPr lang="en-US" i="1" dirty="0"/>
              <a:t>1:30 – 2:30</a:t>
            </a:r>
          </a:p>
          <a:p>
            <a:pPr marL="201159" lvl="1" indent="0">
              <a:buNone/>
            </a:pPr>
            <a:r>
              <a:rPr lang="en-US" dirty="0"/>
              <a:t>GPGPU-Sim Overview &amp; New Features</a:t>
            </a:r>
          </a:p>
          <a:p>
            <a:pPr marL="0" indent="0">
              <a:buNone/>
            </a:pPr>
            <a:r>
              <a:rPr lang="en-US" dirty="0"/>
              <a:t>Part 3: The SST/GPGPU-Sim Integration			</a:t>
            </a:r>
            <a:r>
              <a:rPr lang="en-US" i="1" dirty="0"/>
              <a:t>2:30 - 3:00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3:00 - 3:30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GPGPU-Sim Exercises						</a:t>
            </a:r>
            <a:r>
              <a:rPr lang="en-US" i="1" dirty="0"/>
              <a:t>3:30 - 5:00</a:t>
            </a:r>
          </a:p>
        </p:txBody>
      </p:sp>
    </p:spTree>
    <p:extLst>
      <p:ext uri="{BB962C8B-B14F-4D97-AF65-F5344CB8AC3E}">
        <p14:creationId xmlns:p14="http://schemas.microsoft.com/office/powerpoint/2010/main" val="11015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probably want more information about what happened though</a:t>
            </a:r>
          </a:p>
          <a:p>
            <a:pPr lvl="1"/>
            <a:r>
              <a:rPr lang="en-US" dirty="0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Simulation is complete, simulated time: 6.66491 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81B84-F84C-5D4B-9975-24A0172D3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407048"/>
            <a:ext cx="10785552" cy="147732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dirty="0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   …</a:t>
            </a:r>
          </a:p>
          <a:p>
            <a:r>
              <a:rPr lang="en-US" dirty="0">
                <a:latin typeface="Consolas"/>
                <a:cs typeface="Consolas"/>
              </a:rPr>
              <a:t>NUM STATISTICS = 51</a:t>
            </a:r>
          </a:p>
          <a:p>
            <a:r>
              <a:rPr lang="en-US" dirty="0">
                <a:latin typeface="Consolas"/>
                <a:cs typeface="Consolas"/>
              </a:rPr>
              <a:t>	STATISTIC 0 = </a:t>
            </a:r>
            <a:r>
              <a:rPr lang="en-US" dirty="0" err="1">
                <a:latin typeface="Consolas"/>
                <a:cs typeface="Consolas"/>
              </a:rPr>
              <a:t>CacheHits</a:t>
            </a:r>
            <a:r>
              <a:rPr lang="en-US" dirty="0">
                <a:latin typeface="Consolas"/>
                <a:cs typeface="Consolas"/>
              </a:rPr>
              <a:t> [Total number of cache hits] (count) Enable Level = 1</a:t>
            </a:r>
          </a:p>
          <a:p>
            <a:r>
              <a:rPr lang="en-US" dirty="0">
                <a:latin typeface="Consolas"/>
                <a:cs typeface="Consolas"/>
              </a:rPr>
              <a:t>    STATISTIC 1 = </a:t>
            </a:r>
            <a:r>
              <a:rPr lang="en-US" dirty="0" err="1">
                <a:latin typeface="Consolas"/>
                <a:cs typeface="Consolas"/>
              </a:rPr>
              <a:t>latency_GetS_hit</a:t>
            </a:r>
            <a:r>
              <a:rPr lang="en-US" dirty="0">
                <a:latin typeface="Consolas"/>
                <a:cs typeface="Consolas"/>
              </a:rPr>
              <a:t> [Latency for read hits] (cycles)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27987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98FE8-4A2A-9843-A3C8-30AC1A9FE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</a:t>
            </a:r>
            <a:r>
              <a:rPr lang="en-US" i="1" dirty="0" err="1"/>
              <a:t>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sst.setStatisticOutput</a:t>
            </a:r>
            <a:r>
              <a:rPr lang="en-US" sz="2200" dirty="0">
                <a:latin typeface="Consolas"/>
                <a:cs typeface="Consolas"/>
              </a:rPr>
              <a:t>(“</a:t>
            </a:r>
            <a:r>
              <a:rPr lang="en-US" sz="2200" dirty="0" err="1">
                <a:latin typeface="Consolas"/>
                <a:cs typeface="Consolas"/>
              </a:rPr>
              <a:t>sst.statoutputcsv</a:t>
            </a:r>
            <a:r>
              <a:rPr lang="en-US" sz="2200" dirty="0">
                <a:latin typeface="Consolas"/>
                <a:cs typeface="Consolas"/>
              </a:rPr>
              <a:t>”)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sst.setStatisticOutputOptions</a:t>
            </a:r>
            <a:r>
              <a:rPr lang="en-US" sz="2200" dirty="0">
                <a:latin typeface="Consolas"/>
                <a:cs typeface="Consolas"/>
              </a:rPr>
              <a:t>({ “</a:t>
            </a:r>
            <a:r>
              <a:rPr lang="en-US" sz="2200" dirty="0" err="1">
                <a:latin typeface="Consolas"/>
                <a:cs typeface="Consolas"/>
              </a:rPr>
              <a:t>filepath</a:t>
            </a:r>
            <a:r>
              <a:rPr lang="en-US" sz="2200" dirty="0">
                <a:latin typeface="Consolas"/>
                <a:cs typeface="Consolas"/>
              </a:rPr>
              <a:t>” : “</a:t>
            </a:r>
            <a:r>
              <a:rPr lang="en-US" sz="2200" dirty="0" err="1">
                <a:latin typeface="Consolas"/>
                <a:cs typeface="Consolas"/>
              </a:rPr>
              <a:t>stats.csv</a:t>
            </a:r>
            <a:r>
              <a:rPr lang="en-US" sz="2200" dirty="0">
                <a:latin typeface="Consolas"/>
                <a:cs typeface="Consolas"/>
              </a:rPr>
              <a:t>” })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sst.setStatisticLoadLevel</a:t>
            </a:r>
            <a:r>
              <a:rPr lang="en-US" sz="2200" dirty="0">
                <a:latin typeface="Consolas"/>
                <a:cs typeface="Consolas"/>
              </a:rPr>
              <a:t>(5)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sst.enableAllStatisticsForAllComponents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txt</a:t>
            </a:r>
          </a:p>
          <a:p>
            <a:pPr lvl="2"/>
            <a:r>
              <a:rPr lang="en-US" dirty="0"/>
              <a:t>hdf5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Statistics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statistics to new configuration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Take a minute to look at the statistics</a:t>
            </a:r>
          </a:p>
          <a:p>
            <a:pPr lvl="1"/>
            <a:r>
              <a:rPr lang="en-US" dirty="0"/>
              <a:t>Can you calculate the L1 memory bandwidth?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demo_1.py demo_2.py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demo_2.py</a:t>
            </a:r>
          </a:p>
        </p:txBody>
      </p:sp>
    </p:spTree>
    <p:extLst>
      <p:ext uri="{BB962C8B-B14F-4D97-AF65-F5344CB8AC3E}">
        <p14:creationId xmlns:p14="http://schemas.microsoft.com/office/powerpoint/2010/main" val="237771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 parallel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9D70730F-BA44-7849-BBCA-6F9EF2A8F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1845"/>
            <a:ext cx="6448350" cy="2458255"/>
          </a:xfrm>
        </p:spPr>
        <p:txBody>
          <a:bodyPr/>
          <a:lstStyle/>
          <a:p>
            <a:r>
              <a:rPr lang="en-US"/>
              <a:t>SST was designed from the ground up to enable scalable, parallel simulations</a:t>
            </a:r>
          </a:p>
          <a:p>
            <a:r>
              <a:rPr lang="en-US"/>
              <a:t>Components distributed among MPI ranks/threads</a:t>
            </a:r>
          </a:p>
          <a:p>
            <a:pPr lvl="1"/>
            <a:r>
              <a:rPr lang="en-US"/>
              <a:t>Link latency controls synchronization rate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7704003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</p:txBody>
      </p:sp>
    </p:spTree>
    <p:extLst>
      <p:ext uri="{BB962C8B-B14F-4D97-AF65-F5344CB8AC3E}">
        <p14:creationId xmlns:p14="http://schemas.microsoft.com/office/powerpoint/2010/main" val="337821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4ED-F15F-1C4F-98BA-D2C0C53D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SST Elements: A Tour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C18B6D-B516-1A43-BC5E-9944B3497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524E4-A33D-6D41-9D68-2F476912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45FE0-2257-D245-BB74-5787130E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Ramulator and Spike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/>
              </a:rPr>
              <a:t>www.sst-simulator.org</a:t>
            </a:r>
            <a:r>
              <a:rPr lang="en-US" dirty="0"/>
              <a:t> for more information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8931586" y="1258276"/>
            <a:ext cx="1450910" cy="145091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1F421-FF29-0B46-8BDC-A916AB6A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9.0 Elements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471352" cy="4992005"/>
          </a:xfrm>
        </p:spPr>
        <p:txBody>
          <a:bodyPr numCol="2">
            <a:noAutofit/>
          </a:bodyPr>
          <a:lstStyle/>
          <a:p>
            <a:r>
              <a:rPr lang="en-US" sz="1900" dirty="0"/>
              <a:t>Processors</a:t>
            </a:r>
          </a:p>
          <a:p>
            <a:pPr lvl="1"/>
            <a:r>
              <a:rPr lang="en-US" sz="1900" dirty="0"/>
              <a:t>Ariel – PIN-based</a:t>
            </a:r>
          </a:p>
          <a:p>
            <a:pPr lvl="1"/>
            <a:r>
              <a:rPr lang="en-US" sz="1900" dirty="0"/>
              <a:t>Juno – simple ISA processor</a:t>
            </a:r>
          </a:p>
          <a:p>
            <a:pPr lvl="1"/>
            <a:r>
              <a:rPr lang="en-US" sz="1900" dirty="0"/>
              <a:t>Miranda – pattern generator</a:t>
            </a:r>
          </a:p>
          <a:p>
            <a:pPr lvl="1"/>
            <a:r>
              <a:rPr lang="en-US" sz="1900" dirty="0"/>
              <a:t>Prospero – trace execution</a:t>
            </a:r>
          </a:p>
          <a:p>
            <a:pPr lvl="1"/>
            <a:r>
              <a:rPr lang="en-US" sz="1900" dirty="0" err="1"/>
              <a:t>GeNSA</a:t>
            </a:r>
            <a:r>
              <a:rPr lang="en-US" sz="1900" dirty="0"/>
              <a:t> – Spiking temporal processing unit</a:t>
            </a:r>
          </a:p>
          <a:p>
            <a:r>
              <a:rPr lang="en-US" sz="1900" dirty="0"/>
              <a:t>Memory Subsystem</a:t>
            </a:r>
          </a:p>
          <a:p>
            <a:pPr lvl="1"/>
            <a:r>
              <a:rPr lang="en-US" sz="1900" dirty="0" err="1"/>
              <a:t>cacheTracer</a:t>
            </a:r>
            <a:r>
              <a:rPr lang="en-US" sz="1900" dirty="0"/>
              <a:t> – cache tracing</a:t>
            </a:r>
          </a:p>
          <a:p>
            <a:pPr lvl="1"/>
            <a:r>
              <a:rPr lang="en-US" sz="1900" dirty="0"/>
              <a:t>Cassini – cache </a:t>
            </a:r>
            <a:r>
              <a:rPr lang="en-US" sz="1900" dirty="0" err="1"/>
              <a:t>prefetchers</a:t>
            </a:r>
            <a:endParaRPr lang="en-US" sz="1900" dirty="0"/>
          </a:p>
          <a:p>
            <a:pPr lvl="1"/>
            <a:r>
              <a:rPr lang="en-US" sz="1900" dirty="0" err="1"/>
              <a:t>CramSim</a:t>
            </a:r>
            <a:r>
              <a:rPr lang="en-US" sz="1900" dirty="0"/>
              <a:t> – DDR, HBM</a:t>
            </a:r>
          </a:p>
          <a:p>
            <a:pPr lvl="1"/>
            <a:r>
              <a:rPr lang="en-US" sz="1900" dirty="0" err="1"/>
              <a:t>MemHierarchy</a:t>
            </a:r>
            <a:r>
              <a:rPr lang="en-US" sz="1900" dirty="0"/>
              <a:t> – caches, directory, memory</a:t>
            </a:r>
          </a:p>
          <a:p>
            <a:pPr lvl="1"/>
            <a:r>
              <a:rPr lang="en-US" sz="1900" dirty="0"/>
              <a:t>Messier - NVM</a:t>
            </a:r>
          </a:p>
          <a:p>
            <a:pPr lvl="1"/>
            <a:r>
              <a:rPr lang="en-US" sz="1900" dirty="0"/>
              <a:t>Samba – TLB</a:t>
            </a:r>
          </a:p>
          <a:p>
            <a:pPr lvl="1"/>
            <a:r>
              <a:rPr lang="en-US" sz="1900" dirty="0" err="1"/>
              <a:t>VaultSimC</a:t>
            </a:r>
            <a:r>
              <a:rPr lang="en-US" sz="1900" dirty="0"/>
              <a:t> – vaulted stacked memory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Network drivers</a:t>
            </a:r>
          </a:p>
          <a:p>
            <a:pPr lvl="1"/>
            <a:r>
              <a:rPr lang="en-US" sz="1900" dirty="0"/>
              <a:t>Ember – communication patterns</a:t>
            </a:r>
          </a:p>
          <a:p>
            <a:pPr lvl="1"/>
            <a:r>
              <a:rPr lang="en-US" sz="1900" dirty="0"/>
              <a:t>Firefly – communication protocols </a:t>
            </a:r>
          </a:p>
          <a:p>
            <a:pPr lvl="1"/>
            <a:r>
              <a:rPr lang="en-US" sz="1900" dirty="0"/>
              <a:t>Hermes – MPI-like driver interface</a:t>
            </a:r>
          </a:p>
          <a:p>
            <a:pPr lvl="1"/>
            <a:r>
              <a:rPr lang="en-US" sz="1900" dirty="0"/>
              <a:t>Zodiac – trace based driver</a:t>
            </a:r>
          </a:p>
          <a:p>
            <a:pPr lvl="1"/>
            <a:r>
              <a:rPr lang="en-US" sz="1900" dirty="0"/>
              <a:t>Thornhill – memory models for Ember sims</a:t>
            </a:r>
          </a:p>
          <a:p>
            <a:r>
              <a:rPr lang="en-US" sz="1900" dirty="0"/>
              <a:t>Networks/</a:t>
            </a:r>
            <a:r>
              <a:rPr lang="en-US" sz="1900" dirty="0" err="1"/>
              <a:t>NoCs</a:t>
            </a:r>
            <a:endParaRPr lang="en-US" sz="1900" dirty="0"/>
          </a:p>
          <a:p>
            <a:pPr lvl="1"/>
            <a:r>
              <a:rPr lang="en-US" sz="1900" dirty="0"/>
              <a:t>Merlin – flexible network modeling</a:t>
            </a:r>
          </a:p>
          <a:p>
            <a:pPr lvl="1"/>
            <a:r>
              <a:rPr lang="en-US" sz="1900" dirty="0"/>
              <a:t>Kingsley – mesh </a:t>
            </a:r>
            <a:r>
              <a:rPr lang="en-US" sz="1900" dirty="0" err="1"/>
              <a:t>NoC</a:t>
            </a:r>
            <a:endParaRPr lang="en-US" sz="1900" dirty="0"/>
          </a:p>
          <a:p>
            <a:pPr lvl="1"/>
            <a:r>
              <a:rPr lang="en-US" sz="1900" dirty="0"/>
              <a:t>Shogun – crossbar </a:t>
            </a:r>
            <a:r>
              <a:rPr lang="en-US" sz="1900" dirty="0" err="1"/>
              <a:t>NoC</a:t>
            </a:r>
            <a:endParaRPr lang="en-US" sz="1900" dirty="0"/>
          </a:p>
          <a:p>
            <a:r>
              <a:rPr lang="en-US" sz="1900" dirty="0"/>
              <a:t>Others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-macro – network drivers/network</a:t>
            </a:r>
          </a:p>
          <a:p>
            <a:pPr lvl="1"/>
            <a:r>
              <a:rPr lang="en-US" sz="1900" dirty="0"/>
              <a:t>scheduler – job scheduling</a:t>
            </a:r>
          </a:p>
          <a:p>
            <a:pPr lvl="1"/>
            <a:r>
              <a:rPr lang="en-US" sz="1900" dirty="0" err="1"/>
              <a:t>simpleSimulation</a:t>
            </a:r>
            <a:r>
              <a:rPr lang="en-US" sz="1900" dirty="0"/>
              <a:t> – “car wash” example</a:t>
            </a:r>
          </a:p>
          <a:p>
            <a:pPr lvl="1"/>
            <a:r>
              <a:rPr lang="en-US" sz="1900" dirty="0" err="1"/>
              <a:t>simpleElementExample</a:t>
            </a:r>
            <a:r>
              <a:rPr lang="en-US" sz="1900" dirty="0"/>
              <a:t> – many examples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-external-element – example element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B0935-51DA-1248-B83A-78A5226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307012" cy="4663440"/>
          </a:xfrm>
        </p:spPr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Memory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Juno</a:t>
            </a:r>
            <a:endParaRPr dirty="0"/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Instruction Manager</a:t>
            </a:r>
            <a:endParaRPr dirty="0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Load/Store Unit</a:t>
            </a:r>
            <a:endParaRPr dirty="0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Register File</a:t>
            </a:r>
            <a:endParaRPr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0225B-FB5B-1D42-91B3-D640AE38A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5395144" cy="4663440"/>
          </a:xfrm>
        </p:spPr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41" y="1558751"/>
            <a:ext cx="5688107" cy="3888427"/>
          </a:xfrm>
          <a:prstGeom prst="rect">
            <a:avLst/>
          </a:prstGeom>
        </p:spPr>
      </p:pic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B141E-4E53-3D42-80C0-5B3487CDFB71}"/>
              </a:ext>
            </a:extLst>
          </p:cNvPr>
          <p:cNvGrpSpPr/>
          <p:nvPr/>
        </p:nvGrpSpPr>
        <p:grpSpPr>
          <a:xfrm>
            <a:off x="952962" y="4848930"/>
            <a:ext cx="4054962" cy="570225"/>
            <a:chOff x="1376296" y="4644901"/>
            <a:chExt cx="4054962" cy="570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6000D6-9369-BF4B-B935-F1398CC916E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C9D4E8FF-04C0-7A45-8467-6BB6E075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16CD-C66E-374F-97A4-76397057D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5FBA0-27D6-0E40-8DC3-6AB32E25DF6E}"/>
              </a:ext>
            </a:extLst>
          </p:cNvPr>
          <p:cNvSpPr txBox="1"/>
          <p:nvPr/>
        </p:nvSpPr>
        <p:spPr>
          <a:xfrm>
            <a:off x="4238108" y="2884543"/>
            <a:ext cx="451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Clay Hughes 		</a:t>
            </a:r>
            <a:r>
              <a:rPr lang="en-US" dirty="0" err="1"/>
              <a:t>chughes@sandia.gov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4E2C-528D-C044-9A7D-59850E44A65C}"/>
              </a:ext>
            </a:extLst>
          </p:cNvPr>
          <p:cNvSpPr txBox="1"/>
          <p:nvPr/>
        </p:nvSpPr>
        <p:spPr>
          <a:xfrm>
            <a:off x="4262154" y="4117875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Roland Green	</a:t>
            </a:r>
            <a:r>
              <a:rPr lang="en-US" dirty="0" err="1"/>
              <a:t>rgreen.dev@gmail.com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BD7DC-95BF-5443-A321-D668E4127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t="1242" r="5588" b="43025"/>
          <a:stretch/>
        </p:blipFill>
        <p:spPr>
          <a:xfrm>
            <a:off x="2229012" y="3787548"/>
            <a:ext cx="1033272" cy="1033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82" y="2554058"/>
            <a:ext cx="1030302" cy="10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Pintool communicates with Ariel via shared memory IPC</a:t>
            </a:r>
          </a:p>
          <a:p>
            <a:pPr lvl="1"/>
            <a:r>
              <a:rPr lang="en-US" dirty="0"/>
              <a:t>Per-thread FIFO of instructions from pintool to Ariel’s virtual cores</a:t>
            </a:r>
          </a:p>
          <a:p>
            <a:pPr lvl="1"/>
            <a:r>
              <a:rPr lang="en-US" dirty="0"/>
              <a:t>Backpressure on FIFO halts the binary’s execution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 no-ops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 dirty="0"/>
              <a:t> Reads instruction stream in chunks but processes on clock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pPr lvl="1"/>
            <a:r>
              <a:rPr lang="en-US" dirty="0"/>
              <a:t>Can map virtual-to-physical addresses internally or use external component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r>
              <a:rPr lang="en-US" dirty="0"/>
              <a:t>Uses SST </a:t>
            </a:r>
            <a:r>
              <a:rPr lang="en-US" dirty="0" err="1"/>
              <a:t>simpleMem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Generates </a:t>
            </a:r>
            <a:r>
              <a:rPr lang="en-US" dirty="0" err="1"/>
              <a:t>SimpleMemRequests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5E258-D8E6-B040-A67B-1B5BB6CE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(O(1%))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lvl="1"/>
            <a:r>
              <a:rPr lang="en-US" dirty="0"/>
              <a:t>Reliant on Pin 2.14</a:t>
            </a:r>
          </a:p>
          <a:p>
            <a:pPr lvl="2"/>
            <a:r>
              <a:rPr lang="en-US" dirty="0"/>
              <a:t>Currently working towards enabling Ariel to be used with other drivers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35F0B-AB77-6041-833E-982478F5C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8B2D7-B810-D441-8023-593BFD0D7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The Tradeoff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7C425-7019-3645-8073-0C025703F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Ariel*</a:t>
            </a:r>
          </a:p>
          <a:p>
            <a:pPr lvl="2"/>
            <a:r>
              <a:rPr lang="en-US" dirty="0"/>
              <a:t>Provided you can get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9882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RiscV simulator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96370-01D0-844E-8FD1-1733B77BE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B6975-CB62-3249-B79F-D19474978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350C6-B5B6-6D45-BD05-B9DA08096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6E493-C533-8646-8FC9-A310978C6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Timing model for memory controller with a link to memory</a:t>
            </a:r>
          </a:p>
          <a:p>
            <a:pPr lvl="1"/>
            <a:r>
              <a:rPr lang="en-US" dirty="0"/>
              <a:t>Timing model for memory controller and memory</a:t>
            </a:r>
          </a:p>
          <a:p>
            <a:pPr lvl="1"/>
            <a:r>
              <a:rPr lang="en-US" dirty="0"/>
              <a:t>Interface to another component(s) that does the memory controller/memory timing</a:t>
            </a:r>
          </a:p>
          <a:p>
            <a:pPr lvl="2"/>
            <a:r>
              <a:rPr lang="en-US" dirty="0"/>
              <a:t>In this case just translates request formats</a:t>
            </a:r>
          </a:p>
          <a:p>
            <a:pPr lvl="1"/>
            <a:r>
              <a:rPr lang="en-US" dirty="0"/>
              <a:t>Wrapper for an external/non-native-SST component</a:t>
            </a:r>
          </a:p>
          <a:p>
            <a:pPr lvl="2"/>
            <a:r>
              <a:rPr lang="en-US" dirty="0" err="1"/>
              <a:t>Ramulator</a:t>
            </a:r>
            <a:r>
              <a:rPr lang="en-US" dirty="0"/>
              <a:t>, DRAMSim2, etc.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240B7-CF27-3C48-8AF1-D1ED7A09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207696" cy="4663440"/>
          </a:xfrm>
        </p:spPr>
        <p:txBody>
          <a:bodyPr>
            <a:normAutofit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 itself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FEB0-1738-DE4D-95C4-7FE7B8BB33F6}"/>
              </a:ext>
            </a:extLst>
          </p:cNvPr>
          <p:cNvSpPr/>
          <p:nvPr/>
        </p:nvSpPr>
        <p:spPr>
          <a:xfrm>
            <a:off x="8043738" y="1997769"/>
            <a:ext cx="3399369" cy="2711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Memory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E9F3B-4487-4A46-9031-AC2A806A1D00}"/>
              </a:ext>
            </a:extLst>
          </p:cNvPr>
          <p:cNvSpPr/>
          <p:nvPr/>
        </p:nvSpPr>
        <p:spPr>
          <a:xfrm>
            <a:off x="8197117" y="4237110"/>
            <a:ext cx="2768600" cy="472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035D46-3D5E-0744-95CE-5FDEB1759C43}"/>
              </a:ext>
            </a:extLst>
          </p:cNvPr>
          <p:cNvSpPr/>
          <p:nvPr/>
        </p:nvSpPr>
        <p:spPr>
          <a:xfrm>
            <a:off x="9519404" y="4614688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1203B-D13E-774D-9C09-890A3B772C75}"/>
              </a:ext>
            </a:extLst>
          </p:cNvPr>
          <p:cNvSpPr/>
          <p:nvPr/>
        </p:nvSpPr>
        <p:spPr>
          <a:xfrm>
            <a:off x="10360717" y="2532404"/>
            <a:ext cx="1003336" cy="736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Backing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2FA2C-57FB-3044-8E8E-823F57611F41}"/>
              </a:ext>
            </a:extLst>
          </p:cNvPr>
          <p:cNvSpPr/>
          <p:nvPr/>
        </p:nvSpPr>
        <p:spPr>
          <a:xfrm>
            <a:off x="8521397" y="2965015"/>
            <a:ext cx="1221289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Custom command handler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603FC6-7C75-DC46-9CC4-9908C1D7355B}"/>
              </a:ext>
            </a:extLst>
          </p:cNvPr>
          <p:cNvCxnSpPr>
            <a:cxnSpLocks/>
          </p:cNvCxnSpPr>
          <p:nvPr/>
        </p:nvCxnSpPr>
        <p:spPr>
          <a:xfrm>
            <a:off x="7728319" y="2786405"/>
            <a:ext cx="2374903" cy="7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47D289-A2EB-5C48-B465-4D4F378B4C5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132041" y="2786405"/>
            <a:ext cx="0" cy="178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E4A92-7FD9-DF43-9F08-F66CA83F9B2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132041" y="3879416"/>
            <a:ext cx="0" cy="3538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08E18A-500C-2F4D-B663-8172E31C0A7B}"/>
              </a:ext>
            </a:extLst>
          </p:cNvPr>
          <p:cNvCxnSpPr>
            <a:cxnSpLocks/>
          </p:cNvCxnSpPr>
          <p:nvPr/>
        </p:nvCxnSpPr>
        <p:spPr>
          <a:xfrm flipH="1">
            <a:off x="10103221" y="2786404"/>
            <a:ext cx="370" cy="14468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DB07D-1440-3C4A-BBC8-5F328EC38195}"/>
              </a:ext>
            </a:extLst>
          </p:cNvPr>
          <p:cNvCxnSpPr>
            <a:cxnSpLocks/>
          </p:cNvCxnSpPr>
          <p:nvPr/>
        </p:nvCxnSpPr>
        <p:spPr>
          <a:xfrm>
            <a:off x="9614307" y="5148573"/>
            <a:ext cx="48891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6BAF51-3445-CF4B-BA55-21BC73A1132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629132" y="4830589"/>
            <a:ext cx="0" cy="301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77BE8C-9D4C-5B4F-9703-1E140AFFCBD8}"/>
              </a:ext>
            </a:extLst>
          </p:cNvPr>
          <p:cNvSpPr txBox="1"/>
          <p:nvPr/>
        </p:nvSpPr>
        <p:spPr>
          <a:xfrm>
            <a:off x="10088343" y="4897877"/>
            <a:ext cx="19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memory component (optional)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55FC8-2AF7-CF48-857E-2DF698A6A8CC}"/>
              </a:ext>
            </a:extLst>
          </p:cNvPr>
          <p:cNvSpPr/>
          <p:nvPr/>
        </p:nvSpPr>
        <p:spPr>
          <a:xfrm>
            <a:off x="7942140" y="2685895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5CA1D-5DE2-8B47-9ADE-24AF624A1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9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Websites</a:t>
            </a:r>
          </a:p>
          <a:p>
            <a:pPr lvl="1"/>
            <a:r>
              <a:rPr lang="en-US" dirty="0">
                <a:hlinkClick r:id="rId2"/>
              </a:rPr>
              <a:t>http://www.sst-simulator.org/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r>
              <a:rPr lang="en-US" dirty="0"/>
              <a:t>Configuration File Format:</a:t>
            </a:r>
          </a:p>
          <a:p>
            <a:pPr lvl="1"/>
            <a:r>
              <a:rPr lang="en-US" dirty="0">
                <a:hlinkClick r:id="rId4"/>
              </a:rPr>
              <a:t>http://sst-simulator.org/SSTPages/SSTUserPythonFileFormat/</a:t>
            </a:r>
            <a:endParaRPr lang="en-US" dirty="0"/>
          </a:p>
          <a:p>
            <a:r>
              <a:rPr lang="en-US" dirty="0"/>
              <a:t>Doxygen Documentation:</a:t>
            </a:r>
          </a:p>
          <a:p>
            <a:pPr lvl="1"/>
            <a:r>
              <a:rPr lang="en-US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http://sst-simulator.org/SSTDoxygen/9.0.0_docs/html/</a:t>
            </a: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/>
              <a:t>Developer FAQ: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Building SST</a:t>
            </a:r>
          </a:p>
          <a:p>
            <a:pPr lvl="1"/>
            <a:r>
              <a:rPr lang="en-US" dirty="0">
                <a:hlinkClick r:id="rId7"/>
              </a:rPr>
              <a:t>http://sst-simulator.org/SSTPages/SSTBuildAndInstall9dot0dot0SeriesQuickStart/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http://sst-simulator.org/SSTPages/SSTBuildAndInstall9dot0dot0SeriesDetailedBuildInstructions/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CA4B-26D0-EC42-8F8B-6529F1903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SST 9.0 </a:t>
            </a:r>
            <a:r>
              <a:rPr lang="en-US" dirty="0"/>
              <a:t>backends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0785552" cy="3079268"/>
          </a:xfrm>
        </p:spPr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DRAMSim2</a:t>
            </a:r>
            <a:r>
              <a:rPr lang="en-US" dirty="0"/>
              <a:t> (DDR)</a:t>
            </a:r>
          </a:p>
          <a:p>
            <a:pPr lvl="2"/>
            <a:r>
              <a:rPr lang="en-US" dirty="0"/>
              <a:t>PagedMulti – 2-level memory variant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HMCSim/GoblinHMC </a:t>
            </a:r>
            <a:r>
              <a:rPr lang="en-US" dirty="0"/>
              <a:t> (HMC)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HBMDRAMSim2</a:t>
            </a:r>
            <a:r>
              <a:rPr lang="en-US" dirty="0"/>
              <a:t> (HBM)</a:t>
            </a:r>
          </a:p>
          <a:p>
            <a:pPr lvl="2"/>
            <a:r>
              <a:rPr lang="en-US" dirty="0"/>
              <a:t>HBMPagedMulti – 2-level memory variant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4094252"/>
            <a:ext cx="10785552" cy="21541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141E7-F211-8A49-99A8-D4E98F9A6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L2 Cache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L2 cache between L1 and memory to new configuration</a:t>
            </a:r>
          </a:p>
          <a:p>
            <a:endParaRPr lang="en-US" dirty="0"/>
          </a:p>
          <a:p>
            <a:pPr lvl="1"/>
            <a:r>
              <a:rPr lang="en-US" dirty="0"/>
              <a:t>What parameters are available for an L2 cache?</a:t>
            </a:r>
          </a:p>
          <a:p>
            <a:pPr lvl="1"/>
            <a:r>
              <a:rPr lang="en-US" dirty="0"/>
              <a:t>What are appropriate values for the parameters?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did this affect your overall simulated time?</a:t>
            </a:r>
          </a:p>
          <a:p>
            <a:pPr lvl="1"/>
            <a:r>
              <a:rPr lang="en-US" dirty="0"/>
              <a:t>How did this affect traffic to and from your backing store?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demo_2.py demo_3.py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7" y="2496722"/>
            <a:ext cx="64819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6" y="4224548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demo_3.py</a:t>
            </a:r>
          </a:p>
        </p:txBody>
      </p:sp>
    </p:spTree>
    <p:extLst>
      <p:ext uri="{BB962C8B-B14F-4D97-AF65-F5344CB8AC3E}">
        <p14:creationId xmlns:p14="http://schemas.microsoft.com/office/powerpoint/2010/main" val="36754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Switch Components, Timing DRAM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Switch the </a:t>
            </a:r>
            <a:r>
              <a:rPr lang="en-US" dirty="0" err="1"/>
              <a:t>simpleMem</a:t>
            </a:r>
            <a:r>
              <a:rPr lang="en-US" dirty="0"/>
              <a:t> subcomponent for </a:t>
            </a:r>
            <a:r>
              <a:rPr lang="en-US" dirty="0" err="1"/>
              <a:t>timingDRAM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do your results differ from the run with </a:t>
            </a:r>
            <a:r>
              <a:rPr lang="en-US" dirty="0" err="1"/>
              <a:t>simpleMem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demo_3.py demo_4.py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change? Remember that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is your pal!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demo_4.py</a:t>
            </a:r>
          </a:p>
        </p:txBody>
      </p:sp>
    </p:spTree>
    <p:extLst>
      <p:ext uri="{BB962C8B-B14F-4D97-AF65-F5344CB8AC3E}">
        <p14:creationId xmlns:p14="http://schemas.microsoft.com/office/powerpoint/2010/main" val="3589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EB029-FFC2-3E4F-8B33-BFF1910E8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01422-7BA9-B64C-8ABF-DF8534073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5409607" cy="5080827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33790" y="6502849"/>
            <a:ext cx="4822804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</a:t>
            </a:r>
          </a:p>
        </p:txBody>
      </p:sp>
    </p:spTree>
    <p:extLst>
      <p:ext uri="{BB962C8B-B14F-4D97-AF65-F5344CB8AC3E}">
        <p14:creationId xmlns:p14="http://schemas.microsoft.com/office/powerpoint/2010/main" val="1288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AA459-32C2-E143-8B56-2E5126702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52DB9-18C8-E24F-B769-8AA7E0D48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4BA16-7701-4D43-9802-5F11F012E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The 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80414-E82D-9D4D-A337-BF1ABEC37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777982" y="2736215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584663" y="3541582"/>
            <a:ext cx="9554093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simulators, so little interoperability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2F0AC9-B503-EE49-8781-3F9CC02E9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a rich selection of open-source simulators</a:t>
            </a:r>
          </a:p>
          <a:p>
            <a:r>
              <a:rPr lang="en-US" dirty="0"/>
              <a:t>But not a solid ecosystem for modeling 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E.g., assumptions about caching or address mapping pervasive</a:t>
            </a:r>
          </a:p>
          <a:p>
            <a:pPr lvl="1"/>
            <a:r>
              <a:rPr lang="en-US" dirty="0"/>
              <a:t>Most simulator integrations are ad-hoc, not lasting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34764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1 million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D673C-A36C-E740-A757-9526E928B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8204335" cy="4663440"/>
          </a:xfrm>
        </p:spPr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24983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Ember</a:t>
              </a:r>
            </a:p>
            <a:p>
              <a:pPr algn="ctr"/>
              <a:r>
                <a:rPr lang="en-US" dirty="0"/>
                <a:t>(driver)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D172E-AF0B-7048-B2BC-67D8F5ADD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Scheduler:</a:t>
            </a:r>
            <a:r>
              <a:rPr lang="en-US" dirty="0">
                <a:solidFill>
                  <a:schemeClr val="tx1"/>
                </a:solidFill>
              </a:rPr>
              <a:t> Job scheduling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HPC system-wide job scheduling</a:t>
            </a:r>
          </a:p>
          <a:p>
            <a:endParaRPr lang="en-US" sz="1200" dirty="0"/>
          </a:p>
          <a:p>
            <a:r>
              <a:rPr lang="en-US" dirty="0"/>
              <a:t>Three components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Sched: </a:t>
            </a:r>
            <a:r>
              <a:rPr lang="en-US" dirty="0"/>
              <a:t>schedules and allocates resources for a stream of jobs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Node: </a:t>
            </a:r>
            <a:r>
              <a:rPr lang="en-US" dirty="0"/>
              <a:t>runs scheduled jobs on their allocated resources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FaultInjection: </a:t>
            </a:r>
            <a:r>
              <a:rPr lang="en-US" dirty="0"/>
              <a:t>injects failures onto the resources</a:t>
            </a:r>
          </a:p>
          <a:p>
            <a:endParaRPr lang="en-US" sz="1200" dirty="0"/>
          </a:p>
          <a:p>
            <a:r>
              <a:rPr lang="en-US" dirty="0"/>
              <a:t>The scheduler can be a stand-alone element library</a:t>
            </a:r>
          </a:p>
          <a:p>
            <a:pPr lvl="1"/>
            <a:r>
              <a:rPr lang="en-US" dirty="0"/>
              <a:t>The schedComponent and nodeComponent must be used together</a:t>
            </a:r>
          </a:p>
          <a:p>
            <a:pPr lvl="1"/>
            <a:r>
              <a:rPr lang="en-US" dirty="0"/>
              <a:t>The faultInjectionComponent is optional</a:t>
            </a:r>
          </a:p>
          <a:p>
            <a:r>
              <a:rPr lang="en-US" dirty="0"/>
              <a:t>Can be used with Ember/Firefly/Merlin stack</a:t>
            </a:r>
          </a:p>
          <a:p>
            <a:pPr lvl="1"/>
            <a:r>
              <a:rPr lang="en-US" dirty="0"/>
              <a:t>Examine topology aware scheduling and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483631D8-746D-7B46-9AFD-2906300F9DC2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D5BFEC0-822F-434B-AB19-DFDFBA26B6D3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63FF0D88-14E8-1049-8FCC-38B0FCB47A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8D6E5600-A893-4D45-B4DB-7E11882B034E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9A715B0-3509-304C-85DA-2DF2B9B204D9}"/>
              </a:ext>
            </a:extLst>
          </p:cNvPr>
          <p:cNvSpPr/>
          <p:nvPr/>
        </p:nvSpPr>
        <p:spPr>
          <a:xfrm>
            <a:off x="7060160" y="6275294"/>
            <a:ext cx="1031811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DB131-8C42-2446-8F48-091C33165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information on these and other element libraries and external components is available on the wiki</a:t>
            </a:r>
          </a:p>
          <a:p>
            <a:pPr lvl="1"/>
            <a:r>
              <a:rPr lang="en-US" dirty="0">
                <a:hlinkClick r:id="rId2"/>
              </a:rPr>
              <a:t>www.sst-simulator.org</a:t>
            </a:r>
            <a:endParaRPr lang="en-US" dirty="0"/>
          </a:p>
          <a:p>
            <a:pPr lvl="1"/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477AB-E197-ED41-A289-422D04534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3" y="2051545"/>
            <a:ext cx="4041257" cy="4814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Configuration Graph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 look at how SST views our system</a:t>
            </a:r>
          </a:p>
          <a:p>
            <a:r>
              <a:rPr lang="en-US" dirty="0"/>
              <a:t>Re-run demo_4 but add a command to dump the configuration graph</a:t>
            </a:r>
          </a:p>
          <a:p>
            <a:endParaRPr lang="en-US" dirty="0"/>
          </a:p>
          <a:p>
            <a:r>
              <a:rPr lang="en-US" dirty="0"/>
              <a:t>This gives you a </a:t>
            </a:r>
            <a:r>
              <a:rPr lang="en-US" dirty="0" err="1"/>
              <a:t>GraphViz</a:t>
            </a:r>
            <a:r>
              <a:rPr lang="en-US" dirty="0"/>
              <a:t> formatted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how you expected your system to look?</a:t>
            </a:r>
          </a:p>
          <a:p>
            <a:r>
              <a:rPr lang="en-US" dirty="0"/>
              <a:t>With this in mind, let’s add a second Miranda core…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65036" y="2038898"/>
            <a:ext cx="6439631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--output-dot=graph_demo_4.dot demo_4.py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5036" y="3182926"/>
            <a:ext cx="6439631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dot –</a:t>
            </a:r>
            <a:r>
              <a:rPr lang="en-US" dirty="0" err="1">
                <a:latin typeface="Consolas"/>
                <a:cs typeface="Consolas"/>
              </a:rPr>
              <a:t>Tpdf</a:t>
            </a:r>
            <a:r>
              <a:rPr lang="en-US" dirty="0">
                <a:latin typeface="Consolas"/>
                <a:cs typeface="Consolas"/>
              </a:rPr>
              <a:t> graph_demo_4.dot –o graph_demo_4.pdf</a:t>
            </a:r>
          </a:p>
          <a:p>
            <a:r>
              <a:rPr lang="en-US" dirty="0">
                <a:latin typeface="Consolas"/>
                <a:cs typeface="Consolas"/>
              </a:rPr>
              <a:t>$ evince graph_demo_4.pdf</a:t>
            </a:r>
          </a:p>
        </p:txBody>
      </p:sp>
    </p:spTree>
    <p:extLst>
      <p:ext uri="{BB962C8B-B14F-4D97-AF65-F5344CB8AC3E}">
        <p14:creationId xmlns:p14="http://schemas.microsoft.com/office/powerpoint/2010/main" val="3553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Miranda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Miranda generator </a:t>
            </a:r>
          </a:p>
          <a:p>
            <a:pPr lvl="1"/>
            <a:r>
              <a:rPr lang="en-US" dirty="0"/>
              <a:t>What else might you need?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Dump the wiring diagram to verify the model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demo_4.py demo_5.py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8" y="4943789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demo_5.py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5037" y="2821741"/>
            <a:ext cx="58892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about another L1 cache?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are you going to wire everything together? How about a bus?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706237"/>
            <a:ext cx="4048296" cy="4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5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240503"/>
            <a:ext cx="10523085" cy="570225"/>
          </a:xfrm>
        </p:spPr>
        <p:txBody>
          <a:bodyPr/>
          <a:lstStyle/>
          <a:p>
            <a:r>
              <a:rPr lang="en-US" dirty="0"/>
              <a:t>Running a Simulation – Add Components, Second L2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L2 cache and move both above the bus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demo_5.py demo_6.py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7" y="3559382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demo_6.py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6" cy="4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240503"/>
            <a:ext cx="10523085" cy="570225"/>
          </a:xfrm>
        </p:spPr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59757" y="441104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15268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240503"/>
            <a:ext cx="10523085" cy="570225"/>
          </a:xfrm>
        </p:spPr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011846"/>
            <a:ext cx="11022619" cy="3441622"/>
          </a:xfrm>
        </p:spPr>
        <p:txBody>
          <a:bodyPr>
            <a:normAutofit/>
          </a:bodyPr>
          <a:lstStyle/>
          <a:p>
            <a:r>
              <a:rPr lang="en-US" dirty="0"/>
              <a:t>Swap the bus component for the shogun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directory controllers before the memory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57" y="1507954"/>
            <a:ext cx="3644053" cy="5160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9570" y="1440218"/>
            <a:ext cx="6312630" cy="2031325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shogun.ShogunXBar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shogun_xbar.addParams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"clock" : "1.0GHz",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port_count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 : 4,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"verbose" : 0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})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703" y="3980252"/>
            <a:ext cx="6346497" cy="2862322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_" +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cache_id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),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memHierarchy.DirectoryController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coherence_protocol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"MESI",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entry_cache_size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"32768",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addr_range_end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endAddr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addr_range_start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startAddr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"256B",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interleave_step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numLLC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* 256) + "B",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"group" : 3,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dc_linkctrl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linkcontrol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shogun.ShogunNIC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29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 and extending SST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75F374-9EEF-DA4A-8FB1-82AADC9A5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001F2-F60A-C84C-A5BF-942B31C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104" y="688216"/>
            <a:ext cx="58468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8575" y="676723"/>
            <a:ext cx="5755091" cy="197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Current Release (9.0)</a:t>
            </a: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867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sst-simulator.org</a:t>
            </a:r>
            <a:endParaRPr lang="en-US" sz="1867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867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/sstsimulator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04" y="2725267"/>
            <a:ext cx="5846867" cy="271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 dirty="0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 dirty="0">
              <a:latin typeface="Calibri" charset="0"/>
              <a:ea typeface="Calibri" charset="0"/>
              <a:cs typeface="Calibri" charset="0"/>
            </a:endParaRP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 dirty="0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lvl="2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70" y="2725268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Combine Lab, Academic &amp;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170E6-636F-7040-A667-0E2C3FBE3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A71CA-E092-D34D-AC5C-57587BFF7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was designed for extensibility</a:t>
            </a:r>
          </a:p>
          <a:p>
            <a:pPr lvl="1"/>
            <a:r>
              <a:rPr lang="en-US" dirty="0"/>
              <a:t>Components/subcomponents can be added without touching SST Elements</a:t>
            </a:r>
          </a:p>
          <a:p>
            <a:pPr lvl="2"/>
            <a:r>
              <a:rPr lang="en-US" dirty="0"/>
              <a:t>Example: write a new prefetcher and have </a:t>
            </a:r>
            <a:r>
              <a:rPr lang="en-US" dirty="0" err="1"/>
              <a:t>memH</a:t>
            </a:r>
            <a:r>
              <a:rPr lang="en-US" dirty="0"/>
              <a:t> caches use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no changes</a:t>
            </a:r>
            <a:r>
              <a:rPr lang="en-US" dirty="0">
                <a:sym typeface="Wingdings" pitchFamily="2" charset="2"/>
              </a:rPr>
              <a:t> to memHierarchy</a:t>
            </a:r>
            <a:endParaRPr lang="en-US" dirty="0"/>
          </a:p>
          <a:p>
            <a:pPr lvl="1"/>
            <a:r>
              <a:rPr lang="en-US" dirty="0"/>
              <a:t>SST-Core APIs are stable </a:t>
            </a:r>
            <a:r>
              <a:rPr lang="en-US" dirty="0">
                <a:sym typeface="Wingdings" pitchFamily="2" charset="2"/>
              </a:rPr>
              <a:t> one year deprecation period</a:t>
            </a:r>
            <a:endParaRPr lang="en-US" dirty="0"/>
          </a:p>
          <a:p>
            <a:pPr lvl="2"/>
            <a:r>
              <a:rPr lang="en-US" dirty="0"/>
              <a:t>Element APIs may be less so but generally try to keep them consistent</a:t>
            </a:r>
          </a:p>
          <a:p>
            <a:pPr lvl="1"/>
            <a:r>
              <a:rPr lang="en-US" dirty="0"/>
              <a:t>Many users start with SST Elements and then build their own customized libraries</a:t>
            </a:r>
          </a:p>
          <a:p>
            <a:pPr lvl="2"/>
            <a:r>
              <a:rPr lang="en-US" dirty="0"/>
              <a:t>Partially or completely replacing SST Element functionality</a:t>
            </a:r>
          </a:p>
          <a:p>
            <a:r>
              <a:rPr lang="en-US" dirty="0"/>
              <a:t>Many approaches to using SST</a:t>
            </a:r>
          </a:p>
          <a:p>
            <a:pPr lvl="1"/>
            <a:r>
              <a:rPr lang="en-US" dirty="0"/>
              <a:t>Core only: Write your own components from scratch</a:t>
            </a:r>
          </a:p>
          <a:p>
            <a:pPr lvl="1"/>
            <a:r>
              <a:rPr lang="en-US" dirty="0"/>
              <a:t>Start from existing Elements and replace components/subcomponents to meet your needs</a:t>
            </a:r>
          </a:p>
          <a:p>
            <a:pPr lvl="1"/>
            <a:r>
              <a:rPr lang="en-US" dirty="0"/>
              <a:t>Wrap existing simulators and insert as components or subcomponents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8A09-BBC2-6146-B3AB-D0FA71DD2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element library</a:t>
            </a:r>
          </a:p>
          <a:p>
            <a:pPr lvl="1"/>
            <a:r>
              <a:rPr lang="en-US" dirty="0"/>
              <a:t>Components demonstrating links, ports, clocks, event handling, etc.</a:t>
            </a:r>
          </a:p>
          <a:p>
            <a:pPr lvl="1"/>
            <a:r>
              <a:rPr lang="en-US" dirty="0"/>
              <a:t>sst-elements/src/sst/elements/</a:t>
            </a:r>
            <a:r>
              <a:rPr lang="en-US" dirty="0" err="1"/>
              <a:t>simpleElementExample</a:t>
            </a:r>
            <a:r>
              <a:rPr lang="en-US" dirty="0"/>
              <a:t>/</a:t>
            </a:r>
          </a:p>
          <a:p>
            <a:r>
              <a:rPr lang="en-US" dirty="0" err="1"/>
              <a:t>simpleSimulation</a:t>
            </a:r>
            <a:endParaRPr lang="en-US" dirty="0"/>
          </a:p>
          <a:p>
            <a:pPr lvl="1"/>
            <a:r>
              <a:rPr lang="en-US" dirty="0"/>
              <a:t>Simulates a car wash (a little more complex than example elements)</a:t>
            </a:r>
          </a:p>
          <a:p>
            <a:r>
              <a:rPr lang="en-US" dirty="0"/>
              <a:t>Example external element library </a:t>
            </a:r>
          </a:p>
          <a:p>
            <a:pPr lvl="1"/>
            <a:r>
              <a:rPr lang="en-US" dirty="0"/>
              <a:t>Demonstrates building and registering a new element library</a:t>
            </a:r>
          </a:p>
          <a:p>
            <a:pPr lvl="1"/>
            <a:r>
              <a:rPr lang="en-US" dirty="0"/>
              <a:t>https://github.com/sstsimulator/sst-external-element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i="1" dirty="0"/>
              <a:t>Getting Started Extending SST (a little out of date)</a:t>
            </a:r>
          </a:p>
          <a:p>
            <a:pPr lvl="1"/>
            <a:r>
              <a:rPr lang="en-US" i="1" dirty="0"/>
              <a:t>Building Element Libraries outside SST source tree</a:t>
            </a:r>
          </a:p>
          <a:p>
            <a:pPr lvl="1"/>
            <a:r>
              <a:rPr lang="en-US" dirty="0"/>
              <a:t>Past tutorial material (under Downloads)</a:t>
            </a:r>
          </a:p>
          <a:p>
            <a:pPr lvl="1"/>
            <a:r>
              <a:rPr lang="en-US" dirty="0" err="1"/>
              <a:t>sst-simulator.org</a:t>
            </a:r>
            <a:r>
              <a:rPr lang="en-US" dirty="0"/>
              <a:t>/SST-website API documentation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53F52-63CA-1142-8848-52BDD299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wiki contains lots of information (www.sst-simulator.org)</a:t>
            </a:r>
          </a:p>
          <a:p>
            <a:pPr lvl="1"/>
            <a:r>
              <a:rPr lang="en-US" dirty="0"/>
              <a:t>Downloading, installing, and running SST</a:t>
            </a:r>
          </a:p>
          <a:p>
            <a:pPr lvl="1"/>
            <a:r>
              <a:rPr lang="en-US" dirty="0"/>
              <a:t>Element libraries and external components</a:t>
            </a:r>
          </a:p>
          <a:p>
            <a:pPr lvl="1"/>
            <a:r>
              <a:rPr lang="en-US" dirty="0"/>
              <a:t>Guides for extending SST</a:t>
            </a:r>
          </a:p>
          <a:p>
            <a:pPr lvl="1"/>
            <a:r>
              <a:rPr lang="en-US" dirty="0"/>
              <a:t>Information on APIs</a:t>
            </a:r>
          </a:p>
          <a:p>
            <a:pPr lvl="1"/>
            <a:r>
              <a:rPr lang="en-US" dirty="0"/>
              <a:t>Information about current development efforts</a:t>
            </a:r>
          </a:p>
          <a:p>
            <a:pPr lvl="1"/>
            <a:r>
              <a:rPr lang="en-US" dirty="0"/>
              <a:t>Past tutorial slides and exercises</a:t>
            </a:r>
            <a:endParaRPr lang="en-US" sz="1200" dirty="0"/>
          </a:p>
          <a:p>
            <a:r>
              <a:rPr lang="en-US" dirty="0"/>
              <a:t>SST Github </a:t>
            </a:r>
          </a:p>
          <a:p>
            <a:pPr lvl="1"/>
            <a:r>
              <a:rPr lang="en-US" dirty="0"/>
              <a:t>Current development</a:t>
            </a:r>
          </a:p>
          <a:p>
            <a:pPr lvl="1"/>
            <a:r>
              <a:rPr lang="en-US" dirty="0"/>
              <a:t>Issues track user questions as well as development plans, bugs, etc.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7DB44-89DD-5F48-A34A-25F72AADB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92A55-0950-EE49-83F6-AC449E53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011846"/>
            <a:ext cx="11022619" cy="2775814"/>
          </a:xfrm>
        </p:spPr>
        <p:txBody>
          <a:bodyPr/>
          <a:lstStyle/>
          <a:p>
            <a:r>
              <a:rPr lang="en-US" dirty="0"/>
              <a:t>SST is a parallel, flexible simulation framework</a:t>
            </a:r>
          </a:p>
          <a:p>
            <a:pPr lvl="1"/>
            <a:r>
              <a:rPr lang="en-US" dirty="0"/>
              <a:t>Can simulate many systems at many granularities</a:t>
            </a:r>
          </a:p>
          <a:p>
            <a:pPr lvl="1"/>
            <a:r>
              <a:rPr lang="en-US" dirty="0"/>
              <a:t>Capable of simulating modern architectures</a:t>
            </a:r>
          </a:p>
          <a:p>
            <a:pPr lvl="1"/>
            <a:r>
              <a:rPr lang="en-US" dirty="0"/>
              <a:t>Modular design for extensibility</a:t>
            </a:r>
          </a:p>
          <a:p>
            <a:r>
              <a:rPr lang="en-US" dirty="0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648" y="3593303"/>
            <a:ext cx="10058400" cy="570225"/>
          </a:xfrm>
        </p:spPr>
        <p:txBody>
          <a:bodyPr/>
          <a:lstStyle/>
          <a:p>
            <a:r>
              <a:rPr lang="en-US" dirty="0"/>
              <a:t>GPGPU-Sim is next…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46088"/>
            <a:ext cx="4191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Demo_5 Wiring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692" y="900858"/>
            <a:ext cx="6098617" cy="59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240503"/>
            <a:ext cx="10523085" cy="570225"/>
          </a:xfrm>
        </p:spPr>
        <p:txBody>
          <a:bodyPr/>
          <a:lstStyle/>
          <a:p>
            <a:r>
              <a:rPr lang="en-US" dirty="0"/>
              <a:t>Running a Simulation – Add Components, Simple Node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1845"/>
            <a:ext cx="7099498" cy="5080827"/>
          </a:xfrm>
        </p:spPr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the components to create a simple node</a:t>
            </a:r>
          </a:p>
          <a:p>
            <a:pPr lvl="1"/>
            <a:r>
              <a:rPr lang="en-US" dirty="0"/>
              <a:t>Each PE has a Miranda generator and an L1</a:t>
            </a:r>
          </a:p>
          <a:p>
            <a:pPr lvl="1"/>
            <a:r>
              <a:rPr lang="en-US" dirty="0"/>
              <a:t>The two memory nodes should use </a:t>
            </a:r>
            <a:r>
              <a:rPr lang="en-US" dirty="0" err="1"/>
              <a:t>timingDRAM</a:t>
            </a:r>
            <a:endParaRPr lang="en-US" dirty="0"/>
          </a:p>
          <a:p>
            <a:pPr lvl="1"/>
            <a:r>
              <a:rPr lang="en-US" dirty="0"/>
              <a:t>How should you connect everything?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8" y="407859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914937"/>
            <a:ext cx="4048296" cy="40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7EF4-3F30-644B-8E8A-91E64AF1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60" y="2603106"/>
            <a:ext cx="5469924" cy="307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 Discrete-Event Simulator Framework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Core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 running a million+ components</a:t>
            </a:r>
          </a:p>
          <a:p>
            <a:r>
              <a:rPr lang="en-US" dirty="0"/>
              <a:t>Comes with many built-in simulation models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Elements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Processors, memories, networks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Meso-, Macro-scale simulations</a:t>
            </a:r>
          </a:p>
          <a:p>
            <a:r>
              <a:rPr lang="en-US" dirty="0"/>
              <a:t>C++, 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6E89-04DF-7A49-B077-ABCF90403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DRAMSim2, Spike, </a:t>
            </a:r>
            <a:r>
              <a:rPr lang="en-US" dirty="0" err="1"/>
              <a:t>HMCSim</a:t>
            </a:r>
            <a:r>
              <a:rPr lang="en-US" dirty="0"/>
              <a:t>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4665C-D01A-AC48-B801-71709BD45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4456189" y="4548249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8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Running a simulation and code orientation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2CF570-DEC0-3148-8514-4BD66B45E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3AF0B-CC3E-5946-B207-19E21CB5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964BB17-DE8B-0C48-8FAB-A319C46A1FCE}" vid="{2E6961F4-B42A-594B-915B-84520F6D5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 Theme 1</Template>
  <TotalTime>44593</TotalTime>
  <Words>5252</Words>
  <Application>Microsoft Macintosh PowerPoint</Application>
  <PresentationFormat>Widescreen</PresentationFormat>
  <Paragraphs>1197</Paragraphs>
  <Slides>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Consolas</vt:lpstr>
      <vt:lpstr>Courier New</vt:lpstr>
      <vt:lpstr>Gill Sans MT</vt:lpstr>
      <vt:lpstr>Palatino Linotype</vt:lpstr>
      <vt:lpstr>System Font Regular</vt:lpstr>
      <vt:lpstr>Trebuchet MS</vt:lpstr>
      <vt:lpstr>Sandia Theme 1</vt:lpstr>
      <vt:lpstr>The Structural Simulation Toolkit</vt:lpstr>
      <vt:lpstr>Welcome!</vt:lpstr>
      <vt:lpstr>Instructors</vt:lpstr>
      <vt:lpstr>References</vt:lpstr>
      <vt:lpstr>So many simulators, so little interoperability</vt:lpstr>
      <vt:lpstr>The Structural Simulation Toolkit</vt:lpstr>
      <vt:lpstr>The SST Approach</vt:lpstr>
      <vt:lpstr>SST Architecture</vt:lpstr>
      <vt:lpstr>Running a simulation and code orientation</vt:lpstr>
      <vt:lpstr>Getting and Installing SST</vt:lpstr>
      <vt:lpstr>Building Blocks</vt:lpstr>
      <vt:lpstr>SST Code Structure</vt:lpstr>
      <vt:lpstr>Simulating with SST</vt:lpstr>
      <vt:lpstr>Configuration File: Global SST parameters</vt:lpstr>
      <vt:lpstr>Configuration File: Declare components and links</vt:lpstr>
      <vt:lpstr>Configuration File: Configure the components</vt:lpstr>
      <vt:lpstr>SSTInfo: Getting component info</vt:lpstr>
      <vt:lpstr>Configuration File: Connecting the components</vt:lpstr>
      <vt:lpstr>Running SST</vt:lpstr>
      <vt:lpstr>Running a simulation</vt:lpstr>
      <vt:lpstr>Enabling statistics</vt:lpstr>
      <vt:lpstr>Running with statistics enabled</vt:lpstr>
      <vt:lpstr>Running a Simulation – Add Statistics</vt:lpstr>
      <vt:lpstr>SST in parallel</vt:lpstr>
      <vt:lpstr>SST Elements: A Tour</vt:lpstr>
      <vt:lpstr>SST Element Libraries</vt:lpstr>
      <vt:lpstr>SST 9.0 Elements</vt:lpstr>
      <vt:lpstr>Juno: Simple instruction processor</vt:lpstr>
      <vt:lpstr>Ariel: PIN-based processor</vt:lpstr>
      <vt:lpstr>Ariel: Details</vt:lpstr>
      <vt:lpstr>Ariel: The Tradeoff</vt:lpstr>
      <vt:lpstr>Prospero: Trace-based processor</vt:lpstr>
      <vt:lpstr>Prospero: The Tradeoff</vt:lpstr>
      <vt:lpstr>Miranda: Pattern-based processor</vt:lpstr>
      <vt:lpstr>Miranda: The tradeoffs</vt:lpstr>
      <vt:lpstr>MemHierarchy: Memory system</vt:lpstr>
      <vt:lpstr>MemHierarchy: Cache modeling</vt:lpstr>
      <vt:lpstr>MemHierarchy: Memory modeling</vt:lpstr>
      <vt:lpstr>MemHierarchy: Memory modeling</vt:lpstr>
      <vt:lpstr>MemHierarchy: SST 9.0 backends</vt:lpstr>
      <vt:lpstr>Running a Simulation – Add Components, L2 Cache</vt:lpstr>
      <vt:lpstr>Running a Simulation – Switch Components, Timing DRAM</vt:lpstr>
      <vt:lpstr>Merlin: Network simulator</vt:lpstr>
      <vt:lpstr>Merlin: Organization</vt:lpstr>
      <vt:lpstr>Kingsley: Mesh simulator</vt:lpstr>
      <vt:lpstr>Ember: Network Traffic Generator</vt:lpstr>
      <vt:lpstr>Ember: Overview</vt:lpstr>
      <vt:lpstr>Ember: Motifs</vt:lpstr>
      <vt:lpstr>Ember: Motifs (continued)</vt:lpstr>
      <vt:lpstr>Firefly: Network traffic</vt:lpstr>
      <vt:lpstr>Firefly: Simulating large networks </vt:lpstr>
      <vt:lpstr>Scheduler: Job scheduling</vt:lpstr>
      <vt:lpstr>Other Libraries</vt:lpstr>
      <vt:lpstr>Viewing Configuration Graph</vt:lpstr>
      <vt:lpstr>Running a Simulation – Add Components, Second Miranda</vt:lpstr>
      <vt:lpstr>Running a Simulation – Add Components, Second L2</vt:lpstr>
      <vt:lpstr>Running a Simulation – Add Components, Second Memory</vt:lpstr>
      <vt:lpstr>Running a Simulation – Add Components, Second Memory</vt:lpstr>
      <vt:lpstr>Getting help and extending SST</vt:lpstr>
      <vt:lpstr>Extending SST</vt:lpstr>
      <vt:lpstr>Extending SST: Resources</vt:lpstr>
      <vt:lpstr>Finally: Getting help</vt:lpstr>
      <vt:lpstr>Part 1 wrap-up</vt:lpstr>
      <vt:lpstr>GPGPU-Sim is next…</vt:lpstr>
      <vt:lpstr>Backup</vt:lpstr>
      <vt:lpstr>Demo_5 Wiring</vt:lpstr>
      <vt:lpstr>PowerPoint Presentation</vt:lpstr>
      <vt:lpstr>Running a Simulation – Add Components, Simple Node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Structural Simulation Toolkit (SST)</dc:title>
  <dc:subject/>
  <dc:creator>Voskuilen, Gwendolyn Renae</dc:creator>
  <cp:keywords/>
  <dc:description/>
  <cp:lastModifiedBy>Hughes, Clayton</cp:lastModifiedBy>
  <cp:revision>286</cp:revision>
  <dcterms:created xsi:type="dcterms:W3CDTF">2018-07-09T20:03:38Z</dcterms:created>
  <dcterms:modified xsi:type="dcterms:W3CDTF">2019-11-03T18:43:20Z</dcterms:modified>
  <cp:category/>
</cp:coreProperties>
</file>